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Lst>
  <p:notesMasterIdLst>
    <p:notesMasterId r:id="rId45"/>
  </p:notesMasterIdLst>
  <p:handoutMasterIdLst>
    <p:handoutMasterId r:id="rId46"/>
  </p:handoutMasterIdLst>
  <p:sldIdLst>
    <p:sldId id="326" r:id="rId2"/>
    <p:sldId id="371" r:id="rId3"/>
    <p:sldId id="259" r:id="rId4"/>
    <p:sldId id="309" r:id="rId5"/>
    <p:sldId id="317" r:id="rId6"/>
    <p:sldId id="330" r:id="rId7"/>
    <p:sldId id="311" r:id="rId8"/>
    <p:sldId id="375" r:id="rId9"/>
    <p:sldId id="381" r:id="rId10"/>
    <p:sldId id="377" r:id="rId11"/>
    <p:sldId id="307" r:id="rId12"/>
    <p:sldId id="337" r:id="rId13"/>
    <p:sldId id="331" r:id="rId14"/>
    <p:sldId id="301" r:id="rId15"/>
    <p:sldId id="362" r:id="rId16"/>
    <p:sldId id="302" r:id="rId17"/>
    <p:sldId id="360" r:id="rId18"/>
    <p:sldId id="361" r:id="rId19"/>
    <p:sldId id="382" r:id="rId20"/>
    <p:sldId id="376" r:id="rId21"/>
    <p:sldId id="350" r:id="rId22"/>
    <p:sldId id="352" r:id="rId23"/>
    <p:sldId id="261" r:id="rId24"/>
    <p:sldId id="369" r:id="rId25"/>
    <p:sldId id="365" r:id="rId26"/>
    <p:sldId id="366" r:id="rId27"/>
    <p:sldId id="367" r:id="rId28"/>
    <p:sldId id="364" r:id="rId29"/>
    <p:sldId id="368" r:id="rId30"/>
    <p:sldId id="383" r:id="rId31"/>
    <p:sldId id="378" r:id="rId32"/>
    <p:sldId id="342" r:id="rId33"/>
    <p:sldId id="343" r:id="rId34"/>
    <p:sldId id="345" r:id="rId35"/>
    <p:sldId id="344" r:id="rId36"/>
    <p:sldId id="353" r:id="rId37"/>
    <p:sldId id="349" r:id="rId38"/>
    <p:sldId id="346" r:id="rId39"/>
    <p:sldId id="379" r:id="rId40"/>
    <p:sldId id="380" r:id="rId41"/>
    <p:sldId id="384" r:id="rId42"/>
    <p:sldId id="327" r:id="rId43"/>
    <p:sldId id="370" r:id="rId44"/>
  </p:sldIdLst>
  <p:sldSz cx="9144000" cy="6858000" type="screen4x3"/>
  <p:notesSz cx="6669088"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772"/>
    <a:srgbClr val="004475"/>
    <a:srgbClr val="00456D"/>
    <a:srgbClr val="00517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131" autoAdjust="0"/>
    <p:restoredTop sz="95970" autoAdjust="0"/>
  </p:normalViewPr>
  <p:slideViewPr>
    <p:cSldViewPr snapToGrid="0" snapToObjects="1">
      <p:cViewPr varScale="1">
        <p:scale>
          <a:sx n="109" d="100"/>
          <a:sy n="109" d="100"/>
        </p:scale>
        <p:origin x="944" y="184"/>
      </p:cViewPr>
      <p:guideLst>
        <p:guide orient="horz" pos="2160"/>
        <p:guide pos="2880"/>
      </p:guideLst>
    </p:cSldViewPr>
  </p:slideViewPr>
  <p:notesTextViewPr>
    <p:cViewPr>
      <p:scale>
        <a:sx n="100" d="100"/>
        <a:sy n="100" d="100"/>
      </p:scale>
      <p:origin x="0" y="0"/>
    </p:cViewPr>
  </p:notesTextViewPr>
  <p:sorterViewPr>
    <p:cViewPr>
      <p:scale>
        <a:sx n="150" d="100"/>
        <a:sy n="1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33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777607" y="0"/>
            <a:ext cx="2889938" cy="496331"/>
          </a:xfrm>
          <a:prstGeom prst="rect">
            <a:avLst/>
          </a:prstGeom>
        </p:spPr>
        <p:txBody>
          <a:bodyPr vert="horz" lIns="91440" tIns="45720" rIns="91440" bIns="45720" rtlCol="0"/>
          <a:lstStyle>
            <a:lvl1pPr algn="r">
              <a:defRPr sz="1200"/>
            </a:lvl1pPr>
          </a:lstStyle>
          <a:p>
            <a:fld id="{F66362E3-780A-514C-B6A6-AAB4196CCE4F}" type="datetimeFigureOut">
              <a:rPr lang="en-US" smtClean="0"/>
              <a:pPr/>
              <a:t>10/16/22</a:t>
            </a:fld>
            <a:endParaRPr lang="en-US"/>
          </a:p>
        </p:txBody>
      </p:sp>
      <p:sp>
        <p:nvSpPr>
          <p:cNvPr id="4" name="Footer Placeholder 3"/>
          <p:cNvSpPr>
            <a:spLocks noGrp="1"/>
          </p:cNvSpPr>
          <p:nvPr>
            <p:ph type="ftr" sz="quarter" idx="2"/>
          </p:nvPr>
        </p:nvSpPr>
        <p:spPr>
          <a:xfrm>
            <a:off x="0" y="9428583"/>
            <a:ext cx="2889938" cy="49633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777607" y="9428583"/>
            <a:ext cx="2889938" cy="496331"/>
          </a:xfrm>
          <a:prstGeom prst="rect">
            <a:avLst/>
          </a:prstGeom>
        </p:spPr>
        <p:txBody>
          <a:bodyPr vert="horz" lIns="91440" tIns="45720" rIns="91440" bIns="45720" rtlCol="0" anchor="b"/>
          <a:lstStyle>
            <a:lvl1pPr algn="r">
              <a:defRPr sz="1200"/>
            </a:lvl1pPr>
          </a:lstStyle>
          <a:p>
            <a:fld id="{A64F5820-552F-894A-ABD3-AAB5E1E1C48F}" type="slidenum">
              <a:rPr lang="en-US" smtClean="0"/>
              <a:pPr/>
              <a:t>‹#›</a:t>
            </a:fld>
            <a:endParaRPr lang="en-US"/>
          </a:p>
        </p:txBody>
      </p:sp>
    </p:spTree>
    <p:extLst>
      <p:ext uri="{BB962C8B-B14F-4D97-AF65-F5344CB8AC3E}">
        <p14:creationId xmlns:p14="http://schemas.microsoft.com/office/powerpoint/2010/main" val="4215527689"/>
      </p:ext>
    </p:extLst>
  </p:cSld>
  <p:clrMap bg1="lt1" tx1="dk1" bg2="lt2" tx2="dk2" accent1="accent1" accent2="accent2" accent3="accent3" accent4="accent4" accent5="accent5" accent6="accent6" hlink="hlink" folHlink="folHlink"/>
  <p:hf sldNum="0" hdr="0" ftr="0" dt="0"/>
</p:handoutMaster>
</file>

<file path=ppt/media/image1.jpg>
</file>

<file path=ppt/media/image2.jpg>
</file>

<file path=ppt/media/image3.jpg>
</file>

<file path=ppt/media/image4.jp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89938" cy="49633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777607" y="0"/>
            <a:ext cx="2889938" cy="496331"/>
          </a:xfrm>
          <a:prstGeom prst="rect">
            <a:avLst/>
          </a:prstGeom>
        </p:spPr>
        <p:txBody>
          <a:bodyPr vert="horz" lIns="91440" tIns="45720" rIns="91440" bIns="45720" rtlCol="0"/>
          <a:lstStyle>
            <a:lvl1pPr algn="r">
              <a:defRPr sz="1200"/>
            </a:lvl1pPr>
          </a:lstStyle>
          <a:p>
            <a:fld id="{054D1BEC-A28C-D44D-8E80-FAE985B6792B}" type="datetimeFigureOut">
              <a:rPr lang="en-US" smtClean="0"/>
              <a:pPr/>
              <a:t>10/16/22</a:t>
            </a:fld>
            <a:endParaRPr lang="en-US"/>
          </a:p>
        </p:txBody>
      </p:sp>
      <p:sp>
        <p:nvSpPr>
          <p:cNvPr id="4" name="Slide Image Placeholder 3"/>
          <p:cNvSpPr>
            <a:spLocks noGrp="1" noRot="1" noChangeAspect="1"/>
          </p:cNvSpPr>
          <p:nvPr>
            <p:ph type="sldImg" idx="2"/>
          </p:nvPr>
        </p:nvSpPr>
        <p:spPr>
          <a:xfrm>
            <a:off x="852488" y="744538"/>
            <a:ext cx="4964112" cy="37242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66909" y="4715153"/>
            <a:ext cx="5335270" cy="4466988"/>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428583"/>
            <a:ext cx="2889938" cy="496331"/>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777607" y="9428583"/>
            <a:ext cx="2889938" cy="496331"/>
          </a:xfrm>
          <a:prstGeom prst="rect">
            <a:avLst/>
          </a:prstGeom>
        </p:spPr>
        <p:txBody>
          <a:bodyPr vert="horz" lIns="91440" tIns="45720" rIns="91440" bIns="45720" rtlCol="0" anchor="b"/>
          <a:lstStyle>
            <a:lvl1pPr algn="r">
              <a:defRPr sz="1200"/>
            </a:lvl1pPr>
          </a:lstStyle>
          <a:p>
            <a:fld id="{C91308ED-229A-9545-9723-42B3A71AD6A0}" type="slidenum">
              <a:rPr lang="en-US" smtClean="0"/>
              <a:pPr/>
              <a:t>‹#›</a:t>
            </a:fld>
            <a:endParaRPr lang="en-US"/>
          </a:p>
        </p:txBody>
      </p:sp>
    </p:spTree>
    <p:extLst>
      <p:ext uri="{BB962C8B-B14F-4D97-AF65-F5344CB8AC3E}">
        <p14:creationId xmlns:p14="http://schemas.microsoft.com/office/powerpoint/2010/main" val="1633823408"/>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3545063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Measurements that represent characteristics of whole population used to describe associations between outcome and exposures, measured by correlations</a:t>
            </a:r>
          </a:p>
          <a:p>
            <a:r>
              <a:rPr lang="en-GB" dirty="0"/>
              <a:t>Unit of analysis is population not the individual</a:t>
            </a:r>
          </a:p>
          <a:p>
            <a:r>
              <a:rPr lang="en-GB" dirty="0"/>
              <a:t>Examine exposure-disease relationship between groups at one time point</a:t>
            </a:r>
          </a:p>
          <a:p>
            <a:r>
              <a:rPr lang="en-GB" dirty="0"/>
              <a:t>Examine exposure-disease relationships over time in one group (time trends)</a:t>
            </a:r>
          </a:p>
          <a:p>
            <a:r>
              <a:rPr lang="en-GB" dirty="0"/>
              <a:t>Useful to explore potential hypotheses; exploratory as quick and cheap</a:t>
            </a:r>
          </a:p>
          <a:p>
            <a:r>
              <a:rPr lang="en-GB" dirty="0"/>
              <a:t>Overestimate degree of association between variables as individuals exposed are not necessarily individuals who get disease (as everything is measured at the population level) </a:t>
            </a:r>
          </a:p>
          <a:p>
            <a:r>
              <a:rPr lang="en-GB" dirty="0"/>
              <a:t>Does not prove cause-effect relationships</a:t>
            </a:r>
          </a:p>
          <a:p>
            <a:r>
              <a:rPr lang="en-GB" dirty="0"/>
              <a:t>For </a:t>
            </a:r>
            <a:r>
              <a:rPr lang="en-GB" dirty="0">
                <a:highlight>
                  <a:srgbClr val="FF0000"/>
                </a:highlight>
              </a:rPr>
              <a:t>example</a:t>
            </a:r>
            <a:r>
              <a:rPr lang="en-GB" dirty="0"/>
              <a:t>, male circumcision and HIV </a:t>
            </a:r>
            <a:r>
              <a:rPr lang="en-GB" dirty="0" err="1"/>
              <a:t>seroprevalence</a:t>
            </a:r>
            <a:endParaRPr lang="en-GB" dirty="0"/>
          </a:p>
          <a:p>
            <a:r>
              <a:rPr lang="en-GB" dirty="0"/>
              <a:t> THINK OF MORE RELEVANT EXAMPLES FOR THIS</a:t>
            </a:r>
          </a:p>
          <a:p>
            <a:endParaRPr lang="en-GB" dirty="0"/>
          </a:p>
        </p:txBody>
      </p:sp>
    </p:spTree>
    <p:extLst>
      <p:ext uri="{BB962C8B-B14F-4D97-AF65-F5344CB8AC3E}">
        <p14:creationId xmlns:p14="http://schemas.microsoft.com/office/powerpoint/2010/main" val="15066549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Prospective: Follow group of individuals over time to investigate how exposures affect outcome of interest – measure each subject 2 or more times on the same characteristic [select individuals based on their known exposure]</a:t>
            </a:r>
          </a:p>
          <a:p>
            <a:r>
              <a:rPr lang="en-GB" dirty="0"/>
              <a:t>Look at effect of suspected risk factors that cannot be controlled experimentally</a:t>
            </a:r>
          </a:p>
          <a:p>
            <a:r>
              <a:rPr lang="en-GB" dirty="0"/>
              <a:t>Outcome = estimate of incidence of disease or change in variable over time measured by risk of disease, which allows calculation of relative risk (RR)</a:t>
            </a:r>
            <a:endParaRPr lang="en-GB" dirty="0">
              <a:highlight>
                <a:srgbClr val="FF0000"/>
              </a:highlight>
            </a:endParaRPr>
          </a:p>
          <a:p>
            <a:r>
              <a:rPr lang="en-GB" dirty="0"/>
              <a:t>Cohort should be representative of population to which results are going to be generalised </a:t>
            </a:r>
          </a:p>
          <a:p>
            <a:r>
              <a:rPr lang="en-GB" dirty="0"/>
              <a:t>Ideally, participants should be disease-free at recruitment </a:t>
            </a:r>
          </a:p>
          <a:p>
            <a:r>
              <a:rPr lang="en-GB" dirty="0"/>
              <a:t>Expensive; time consuming (long-term); not suitable for rare outcomes but good for rare exposures </a:t>
            </a:r>
          </a:p>
          <a:p>
            <a:r>
              <a:rPr lang="en-GB" dirty="0"/>
              <a:t>Risk of loss to follow up (take into account when calculating sample sizes) </a:t>
            </a:r>
          </a:p>
          <a:p>
            <a:r>
              <a:rPr lang="en-GB" dirty="0"/>
              <a:t>Low risk of recall or selection bias </a:t>
            </a:r>
            <a:r>
              <a:rPr lang="en-GB" dirty="0">
                <a:highlight>
                  <a:srgbClr val="FF0000"/>
                </a:highlight>
              </a:rPr>
              <a:t> </a:t>
            </a:r>
          </a:p>
          <a:p>
            <a:endParaRPr lang="en-GB" dirty="0"/>
          </a:p>
          <a:p>
            <a:r>
              <a:rPr lang="en-GB" dirty="0">
                <a:highlight>
                  <a:srgbClr val="FF0000"/>
                </a:highlight>
              </a:rPr>
              <a:t>THINK OF EXAMPLES</a:t>
            </a:r>
          </a:p>
          <a:p>
            <a:endParaRPr lang="en-GB" dirty="0"/>
          </a:p>
          <a:p>
            <a:endParaRPr lang="en-GB" dirty="0"/>
          </a:p>
        </p:txBody>
      </p:sp>
    </p:spTree>
    <p:extLst>
      <p:ext uri="{BB962C8B-B14F-4D97-AF65-F5344CB8AC3E}">
        <p14:creationId xmlns:p14="http://schemas.microsoft.com/office/powerpoint/2010/main" val="3900043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An interaction would suggest that the combination of insecticide</a:t>
            </a:r>
            <a:r>
              <a:rPr lang="en-GB" baseline="0" dirty="0"/>
              <a:t>-treated net and IRS</a:t>
            </a:r>
            <a:r>
              <a:rPr lang="en-GB" dirty="0"/>
              <a:t> together is more (or less) effective than would be expected by simply adding the separate effects of each treatment </a:t>
            </a:r>
          </a:p>
          <a:p>
            <a:endParaRPr lang="en-GB" dirty="0"/>
          </a:p>
          <a:p>
            <a:r>
              <a:rPr lang="en-GB" dirty="0"/>
              <a:t>OTHER</a:t>
            </a:r>
            <a:r>
              <a:rPr lang="en-GB" baseline="0" dirty="0"/>
              <a:t> EXAMPLES</a:t>
            </a:r>
            <a:endParaRPr lang="en-GB" dirty="0"/>
          </a:p>
        </p:txBody>
      </p:sp>
    </p:spTree>
    <p:extLst>
      <p:ext uri="{BB962C8B-B14F-4D97-AF65-F5344CB8AC3E}">
        <p14:creationId xmlns:p14="http://schemas.microsoft.com/office/powerpoint/2010/main" val="243547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500" dirty="0"/>
              <a:t>Familiarity with the subject: </a:t>
            </a:r>
          </a:p>
          <a:p>
            <a:pPr lvl="1"/>
            <a:r>
              <a:rPr lang="en-GB" sz="2100" dirty="0"/>
              <a:t>Important to know what has been studied about a topic to date (e.g. systematic literature search) </a:t>
            </a:r>
          </a:p>
          <a:p>
            <a:pPr lvl="1"/>
            <a:r>
              <a:rPr lang="en-GB" sz="2100" dirty="0"/>
              <a:t>Identify gaps in knowledge/understanding</a:t>
            </a:r>
          </a:p>
          <a:p>
            <a:endParaRPr lang="en-GB" dirty="0"/>
          </a:p>
        </p:txBody>
      </p:sp>
    </p:spTree>
    <p:extLst>
      <p:ext uri="{BB962C8B-B14F-4D97-AF65-F5344CB8AC3E}">
        <p14:creationId xmlns:p14="http://schemas.microsoft.com/office/powerpoint/2010/main" val="709878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no black swans. – If</a:t>
            </a:r>
            <a:r>
              <a:rPr lang="en-GB" baseline="0" dirty="0"/>
              <a:t> one black swan is spotted, reject null hypothesis. Not always that simple.</a:t>
            </a:r>
          </a:p>
          <a:p>
            <a:endParaRPr lang="en-GB" baseline="0" dirty="0"/>
          </a:p>
        </p:txBody>
      </p:sp>
    </p:spTree>
    <p:extLst>
      <p:ext uri="{BB962C8B-B14F-4D97-AF65-F5344CB8AC3E}">
        <p14:creationId xmlns:p14="http://schemas.microsoft.com/office/powerpoint/2010/main" val="1200998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552472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Rule of thumb: at least 10x as many units as explanatory variables in linear regression models.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Eliminate some variables by performing a </a:t>
            </a:r>
            <a:r>
              <a:rPr lang="en-GB" dirty="0" err="1"/>
              <a:t>univariable</a:t>
            </a:r>
            <a:r>
              <a:rPr lang="en-GB" baseline="0" dirty="0"/>
              <a:t> analysis (p value of 0.10 instead of 0.05) for each explanatory variable to assess whether it is likely to be related to outcome variable. We then only consider variables that were significant at the first stage in the multivariable model.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Interactions: when relationship between one of the explanatory variables and the outcome is not the same for different levels of the other explanatory variable. i.e. the 2 explanatory variables do not act independently on the outcome variable. Interaction terms only be included after main effects. Statistical tests of interactions usually of low power.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Collinearity: 2 variables may be sign associated with outcome in </a:t>
            </a:r>
            <a:r>
              <a:rPr lang="en-GB" baseline="0" dirty="0" err="1"/>
              <a:t>univariable</a:t>
            </a:r>
            <a:r>
              <a:rPr lang="en-GB" baseline="0" dirty="0"/>
              <a:t> analysis but not in the multivariable analysis. It’s detected by examining correlation coefficients between each pair of explanatory variables. Of concern when coefficient is greater than 0.8 (+ or -). Easiest solution when collinearity is detected is to include only one of the variables in the model.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Confounding: e.g. relationship between heart disease and smoking in middle-aged men. Alcohol is also associated with heart disease and smoking and alcohol consumption are correlated. Unless adjusted, the effect of alcohol consumption may confound the relationship between smoking and heart disease.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Ways to deal with confounding: </a:t>
            </a:r>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	Create sub-groups at level of confounder (e.g. group of drinkers and non-drinkers) and analyse correlation for sub-groups separately. (Smaller sub-groups = lower power; problems with multiple testing)</a:t>
            </a:r>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	Match paired of individuals on all confounding variables (that differ in exposure of interest) and perform paired analysis (Difficult to identify exact matches and reduces power)</a:t>
            </a:r>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	Adjust for each confounding variable by including it as an explanatory variable in a multivariable regression model</a:t>
            </a:r>
          </a:p>
          <a:p>
            <a:pPr marL="0" marR="0" lvl="0" indent="0" algn="l" defTabSz="457200" rtl="0" eaLnBrk="1" fontAlgn="auto" latinLnBrk="0" hangingPunct="1">
              <a:lnSpc>
                <a:spcPct val="100000"/>
              </a:lnSpc>
              <a:spcBef>
                <a:spcPts val="0"/>
              </a:spcBef>
              <a:spcAft>
                <a:spcPts val="0"/>
              </a:spcAft>
              <a:buClrTx/>
              <a:buSzTx/>
              <a:buFontTx/>
              <a:buNone/>
              <a:tabLst/>
              <a:defRPr/>
            </a:pPr>
            <a:r>
              <a:rPr lang="en-GB" baseline="0" dirty="0"/>
              <a:t>	Propensity score approach</a:t>
            </a:r>
            <a:endParaRPr lang="en-GB" dirty="0"/>
          </a:p>
          <a:p>
            <a:endParaRPr lang="en-GB" dirty="0"/>
          </a:p>
        </p:txBody>
      </p:sp>
    </p:spTree>
    <p:extLst>
      <p:ext uri="{BB962C8B-B14F-4D97-AF65-F5344CB8AC3E}">
        <p14:creationId xmlns:p14="http://schemas.microsoft.com/office/powerpoint/2010/main" val="2373260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Variation</a:t>
            </a:r>
            <a:r>
              <a:rPr lang="en-GB" baseline="0" dirty="0"/>
              <a:t> caused by biological factors or measurement errors or unexplained random variation. Measure impact of variation in data by standard error. When measurement of a variable is subject to considerable variation, estimates will be imprecise with large SEs. Desirable to reduce impact of variation as much as possible, thereby increasing the precision of our estimates. </a:t>
            </a:r>
          </a:p>
          <a:p>
            <a:endParaRPr lang="en-GB" baseline="0" dirty="0"/>
          </a:p>
          <a:p>
            <a:r>
              <a:rPr lang="en-GB" baseline="0" dirty="0"/>
              <a:t>Replication must be at the right scale – needs to be at the scale of the experimental manipulation. 2 plots of land, one that flooded and one that didn’t flood – no matter how many insect traps you employ within each of the two areas, the spatial unit of replication is the “area” as there may be inherent differences between the two areas in addition to the flooding that may affect insect numbers. </a:t>
            </a:r>
            <a:endParaRPr lang="en-GB" dirty="0"/>
          </a:p>
        </p:txBody>
      </p:sp>
    </p:spTree>
    <p:extLst>
      <p:ext uri="{BB962C8B-B14F-4D97-AF65-F5344CB8AC3E}">
        <p14:creationId xmlns:p14="http://schemas.microsoft.com/office/powerpoint/2010/main" val="3418298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Sample</a:t>
            </a:r>
            <a:r>
              <a:rPr lang="en-GB" baseline="0" dirty="0"/>
              <a:t> size calculations to determine how much replication is necessary. Alternatively, fixed replication due to external factors, so calculations to be used to determine the effect size we can confidently identify with the sample. </a:t>
            </a:r>
            <a:endParaRPr lang="en-GB" dirty="0"/>
          </a:p>
          <a:p>
            <a:endParaRPr lang="en-GB" dirty="0"/>
          </a:p>
          <a:p>
            <a:r>
              <a:rPr lang="en-GB" dirty="0"/>
              <a:t>Statistical power is a measure of our confidence that we would have detected an important effect if one existed. </a:t>
            </a:r>
          </a:p>
          <a:p>
            <a:endParaRPr lang="en-GB" dirty="0"/>
          </a:p>
          <a:p>
            <a:r>
              <a:rPr lang="en-GB" dirty="0"/>
              <a:t>Effect size = how big a change is of</a:t>
            </a:r>
            <a:r>
              <a:rPr lang="en-GB" baseline="0" dirty="0"/>
              <a:t> interest. We are more likely to detect large effects. </a:t>
            </a:r>
            <a:endParaRPr lang="en-GB" dirty="0"/>
          </a:p>
        </p:txBody>
      </p:sp>
    </p:spTree>
    <p:extLst>
      <p:ext uri="{BB962C8B-B14F-4D97-AF65-F5344CB8AC3E}">
        <p14:creationId xmlns:p14="http://schemas.microsoft.com/office/powerpoint/2010/main" val="1106408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 102 in purple</a:t>
            </a:r>
            <a:r>
              <a:rPr lang="en-GB" baseline="0" dirty="0"/>
              <a:t> book for many </a:t>
            </a:r>
            <a:r>
              <a:rPr lang="en-GB" baseline="0" dirty="0" err="1"/>
              <a:t>e.g.s</a:t>
            </a:r>
            <a:r>
              <a:rPr lang="en-GB" baseline="0" dirty="0"/>
              <a:t> for selection and information bias</a:t>
            </a:r>
          </a:p>
          <a:p>
            <a:endParaRPr lang="en-GB" baseline="0" dirty="0"/>
          </a:p>
          <a:p>
            <a:r>
              <a:rPr lang="en-GB" baseline="0" dirty="0"/>
              <a:t>Recall bias, subjects asked for disease or exposure histories in cross-sectional or case-control studies </a:t>
            </a:r>
          </a:p>
          <a:p>
            <a:r>
              <a:rPr lang="en-GB" baseline="0" dirty="0"/>
              <a:t>Measurement bias, systematic wrong recording of lab measurements due to wrong calibration of equipment or rounding errors </a:t>
            </a:r>
          </a:p>
          <a:p>
            <a:r>
              <a:rPr lang="en-GB" baseline="0" dirty="0"/>
              <a:t>Application bias, treatments provided/questions administered in different ways (e.g. lab: exposure on day 1, control on day 2; multi-centre trials different methodologies… )</a:t>
            </a:r>
          </a:p>
          <a:p>
            <a:endParaRPr lang="en-GB" baseline="0" dirty="0"/>
          </a:p>
          <a:p>
            <a:r>
              <a:rPr lang="en-GB" baseline="0" dirty="0"/>
              <a:t>There is also funding bias and publication bias</a:t>
            </a:r>
            <a:endParaRPr lang="en-GB" dirty="0"/>
          </a:p>
        </p:txBody>
      </p:sp>
    </p:spTree>
    <p:extLst>
      <p:ext uri="{BB962C8B-B14F-4D97-AF65-F5344CB8AC3E}">
        <p14:creationId xmlns:p14="http://schemas.microsoft.com/office/powerpoint/2010/main" val="578545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Retrospective study: Compare a group of individuals with outcome of interest (=cases) with a group that do not have it (=controls)</a:t>
            </a:r>
          </a:p>
          <a:p>
            <a:r>
              <a:rPr lang="en-GB" dirty="0"/>
              <a:t>Compare exposures to (risk) factors in the past to explain outcome of interest, measured by odds of outcome (calculate odds ratios (ORs))</a:t>
            </a:r>
          </a:p>
          <a:p>
            <a:r>
              <a:rPr lang="en-GB" dirty="0"/>
              <a:t>Eligibility criteria for cases and controls must be precise and unambiguous – avoid bias in selection of participants </a:t>
            </a:r>
          </a:p>
          <a:p>
            <a:r>
              <a:rPr lang="en-GB" dirty="0"/>
              <a:t>Matching of cases and controls by e.g. gender + age but </a:t>
            </a:r>
            <a:r>
              <a:rPr lang="en-GB" u="sng" dirty="0"/>
              <a:t>not</a:t>
            </a:r>
            <a:r>
              <a:rPr lang="en-GB" dirty="0"/>
              <a:t> potential risk factors or those that may fall on the causal pathway [and remember that any variables used for matching can then not be identified as a potential risk factor for outcome]</a:t>
            </a:r>
          </a:p>
          <a:p>
            <a:r>
              <a:rPr lang="en-GB" dirty="0"/>
              <a:t>Important to define risk factors before study and take care to measure all known factors associated with the outcome</a:t>
            </a:r>
          </a:p>
          <a:p>
            <a:r>
              <a:rPr lang="en-GB" dirty="0"/>
              <a:t>Be aware of recall bias by patients (differential ability to remember histories)</a:t>
            </a:r>
          </a:p>
          <a:p>
            <a:r>
              <a:rPr lang="en-GB" dirty="0"/>
              <a:t>Cheap, quick, easy, suitable for rare diseases where cases can be accumulated over time but not suitable when exposures to risk factors are rare </a:t>
            </a:r>
          </a:p>
          <a:p>
            <a:endParaRPr lang="en-GB" dirty="0"/>
          </a:p>
          <a:p>
            <a:r>
              <a:rPr lang="en-GB" dirty="0"/>
              <a:t>THINK OF EXAMPLES </a:t>
            </a:r>
          </a:p>
        </p:txBody>
      </p:sp>
    </p:spTree>
    <p:extLst>
      <p:ext uri="{BB962C8B-B14F-4D97-AF65-F5344CB8AC3E}">
        <p14:creationId xmlns:p14="http://schemas.microsoft.com/office/powerpoint/2010/main" val="4354225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Standard_Slide_Dark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0949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801813"/>
            <a:ext cx="4040188" cy="639762"/>
          </a:xfrm>
          <a:prstGeom prst="rect">
            <a:avLst/>
          </a:prstGeom>
        </p:spPr>
        <p:txBody>
          <a:bodyPr anchor="b"/>
          <a:lstStyle>
            <a:lvl1pPr marL="0" indent="0">
              <a:buNone/>
              <a:defRPr sz="2400" b="1">
                <a:solidFill>
                  <a:srgbClr val="0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441575"/>
            <a:ext cx="4040188" cy="3324225"/>
          </a:xfrm>
          <a:prstGeom prst="rect">
            <a:avLst/>
          </a:prstGeom>
        </p:spPr>
        <p:txBody>
          <a:bodyPr/>
          <a:lstStyle>
            <a:lvl1pPr>
              <a:defRPr sz="2200">
                <a:solidFill>
                  <a:srgbClr val="000000"/>
                </a:solidFill>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1600">
                <a:solidFill>
                  <a:srgbClr val="000000"/>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5" y="1801813"/>
            <a:ext cx="4041775" cy="639762"/>
          </a:xfrm>
          <a:prstGeom prst="rect">
            <a:avLst/>
          </a:prstGeom>
        </p:spPr>
        <p:txBody>
          <a:bodyPr anchor="b"/>
          <a:lstStyle>
            <a:lvl1pPr marL="0" indent="0">
              <a:buNone/>
              <a:defRPr sz="2400" b="1">
                <a:solidFill>
                  <a:srgbClr val="0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441575"/>
            <a:ext cx="4041775" cy="3324225"/>
          </a:xfrm>
          <a:prstGeom prst="rect">
            <a:avLst/>
          </a:prstGeom>
        </p:spPr>
        <p:txBody>
          <a:bodyPr/>
          <a:lstStyle>
            <a:lvl1pPr>
              <a:defRPr sz="2400">
                <a:solidFill>
                  <a:srgbClr val="000000"/>
                </a:solidFill>
              </a:defRPr>
            </a:lvl1pPr>
            <a:lvl2pPr>
              <a:defRPr sz="2000">
                <a:solidFill>
                  <a:srgbClr val="000000"/>
                </a:solidFill>
              </a:defRPr>
            </a:lvl2pPr>
            <a:lvl3pPr>
              <a:defRPr sz="1800">
                <a:solidFill>
                  <a:srgbClr val="000000"/>
                </a:solidFill>
              </a:defRPr>
            </a:lvl3pPr>
            <a:lvl4pPr>
              <a:defRPr sz="1600">
                <a:solidFill>
                  <a:srgbClr val="000000"/>
                </a:solidFill>
              </a:defRPr>
            </a:lvl4pPr>
            <a:lvl5pPr>
              <a:defRPr sz="1600">
                <a:solidFill>
                  <a:srgbClr val="000000"/>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9277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317500" y="1570038"/>
            <a:ext cx="8369300" cy="1033462"/>
          </a:xfrm>
          <a:prstGeom prst="rect">
            <a:avLst/>
          </a:prstGeom>
        </p:spPr>
        <p:txBody>
          <a:bodyPr>
            <a:normAutofit/>
          </a:bodyPr>
          <a:lstStyle>
            <a:lvl1pPr algn="l">
              <a:defRPr sz="4000">
                <a:solidFill>
                  <a:srgbClr val="000000"/>
                </a:solidFill>
                <a:latin typeface="Arial Black"/>
                <a:cs typeface="Arial Black"/>
              </a:defRPr>
            </a:lvl1pPr>
          </a:lstStyle>
          <a:p>
            <a:r>
              <a:rPr lang="en-GB" dirty="0"/>
              <a:t>Click to add title</a:t>
            </a:r>
            <a:endParaRPr lang="en-US" dirty="0"/>
          </a:p>
        </p:txBody>
      </p:sp>
    </p:spTree>
    <p:extLst>
      <p:ext uri="{BB962C8B-B14F-4D97-AF65-F5344CB8AC3E}">
        <p14:creationId xmlns:p14="http://schemas.microsoft.com/office/powerpoint/2010/main" val="4303816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solidFill>
                  <a:srgbClr val="000000"/>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1792288" y="1752599"/>
            <a:ext cx="5486400" cy="2974975"/>
          </a:xfrm>
          <a:prstGeom prst="rect">
            <a:avLst/>
          </a:prstGeom>
        </p:spPr>
        <p:txBody>
          <a:bodyPr/>
          <a:lstStyle>
            <a:lvl1pPr marL="0" indent="0">
              <a:buNone/>
              <a:defRPr sz="2200">
                <a:solidFill>
                  <a:srgbClr val="000000"/>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437324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2_Standard_Slide_Dark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308474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tandard_Slide_Dark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279132"/>
            <a:ext cx="6705600" cy="623236"/>
          </a:xfrm>
          <a:prstGeom prst="rect">
            <a:avLst/>
          </a:prstGeom>
        </p:spPr>
        <p:txBody>
          <a:bodyPr>
            <a:normAutofit/>
          </a:bodyPr>
          <a:lstStyle>
            <a:lvl1pPr algn="l">
              <a:defRPr sz="2800" b="0" i="0" baseline="0">
                <a:solidFill>
                  <a:schemeClr val="bg1"/>
                </a:solidFill>
                <a:latin typeface="Corbel" panose="020B0503020204020204" pitchFamily="34" charset="0"/>
              </a:defRPr>
            </a:lvl1pPr>
          </a:lstStyle>
          <a:p>
            <a:r>
              <a:rPr lang="en-US" dirty="0"/>
              <a:t>Slide Title</a:t>
            </a:r>
          </a:p>
        </p:txBody>
      </p:sp>
      <p:sp>
        <p:nvSpPr>
          <p:cNvPr id="3" name="Content Placeholder 2"/>
          <p:cNvSpPr>
            <a:spLocks noGrp="1"/>
          </p:cNvSpPr>
          <p:nvPr>
            <p:ph idx="1" hasCustomPrompt="1"/>
          </p:nvPr>
        </p:nvSpPr>
        <p:spPr>
          <a:xfrm>
            <a:off x="457200" y="1477818"/>
            <a:ext cx="8229600" cy="4821382"/>
          </a:xfrm>
          <a:prstGeom prst="rect">
            <a:avLst/>
          </a:prstGeom>
        </p:spPr>
        <p:txBody>
          <a:bodyPr/>
          <a:lstStyle>
            <a:lvl1pPr marL="0" indent="0">
              <a:buNone/>
              <a:defRPr sz="2000" b="0" i="0" baseline="0">
                <a:latin typeface="Corbel" panose="020B0503020204020204" pitchFamily="34" charset="0"/>
              </a:defRPr>
            </a:lvl1pPr>
          </a:lstStyle>
          <a:p>
            <a:pPr fontAlgn="t"/>
            <a:r>
              <a:rPr lang="en-US" sz="1800" b="1" i="0" baseline="0" dirty="0">
                <a:solidFill>
                  <a:schemeClr val="tx1"/>
                </a:solidFill>
                <a:latin typeface="open sans" charset="0"/>
              </a:rPr>
              <a:t>Body Header</a:t>
            </a:r>
          </a:p>
          <a:p>
            <a:r>
              <a:rPr lang="en-US" sz="1800" b="0" i="0" baseline="0" dirty="0">
                <a:solidFill>
                  <a:schemeClr val="tx1"/>
                </a:solidFill>
                <a:latin typeface="open sans" charset="0"/>
              </a:rPr>
              <a:t>Body text</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E6475D-BDED-4D62-A64C-203EC56ADB6A}" type="slidenum">
              <a:rPr lang="en-GB" smtClean="0"/>
              <a:t>‹#›</a:t>
            </a:fld>
            <a:endParaRPr lang="en-GB"/>
          </a:p>
        </p:txBody>
      </p:sp>
      <p:sp>
        <p:nvSpPr>
          <p:cNvPr id="8"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Tree>
    <p:extLst>
      <p:ext uri="{BB962C8B-B14F-4D97-AF65-F5344CB8AC3E}">
        <p14:creationId xmlns:p14="http://schemas.microsoft.com/office/powerpoint/2010/main" val="337134622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ndard_Slide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57200" y="1477818"/>
            <a:ext cx="8229600" cy="4821382"/>
          </a:xfrm>
          <a:prstGeom prst="rect">
            <a:avLst/>
          </a:prstGeom>
        </p:spPr>
        <p:txBody>
          <a:bodyPr/>
          <a:lstStyle>
            <a:lvl1pPr marL="0" indent="0">
              <a:buNone/>
              <a:defRPr sz="2000" b="0" i="0" baseline="0">
                <a:latin typeface="Corbel" panose="020B0503020204020204" pitchFamily="34" charset="0"/>
              </a:defRPr>
            </a:lvl1pPr>
          </a:lstStyle>
          <a:p>
            <a:pPr fontAlgn="t"/>
            <a:r>
              <a:rPr lang="en-US" sz="1800" b="1" i="0" baseline="0" dirty="0">
                <a:solidFill>
                  <a:schemeClr val="tx1"/>
                </a:solidFill>
                <a:latin typeface="open sans" charset="0"/>
              </a:rPr>
              <a:t>Body Header</a:t>
            </a:r>
          </a:p>
          <a:p>
            <a:r>
              <a:rPr lang="en-US" sz="1800" b="0" i="0" baseline="0" dirty="0">
                <a:solidFill>
                  <a:schemeClr val="tx1"/>
                </a:solidFill>
                <a:latin typeface="open sans" charset="0"/>
              </a:rPr>
              <a:t>Body text</a:t>
            </a:r>
          </a:p>
        </p:txBody>
      </p:sp>
      <p:sp>
        <p:nvSpPr>
          <p:cNvPr id="5" name="Title 1"/>
          <p:cNvSpPr>
            <a:spLocks noGrp="1"/>
          </p:cNvSpPr>
          <p:nvPr>
            <p:ph type="title" hasCustomPrompt="1"/>
          </p:nvPr>
        </p:nvSpPr>
        <p:spPr>
          <a:xfrm>
            <a:off x="457201" y="279132"/>
            <a:ext cx="6705600" cy="623236"/>
          </a:xfrm>
          <a:prstGeom prst="rect">
            <a:avLst/>
          </a:prstGeom>
        </p:spPr>
        <p:txBody>
          <a:bodyPr>
            <a:normAutofit/>
          </a:bodyPr>
          <a:lstStyle>
            <a:lvl1pPr algn="l">
              <a:defRPr sz="2800" b="0" i="0" baseline="0">
                <a:solidFill>
                  <a:schemeClr val="bg1"/>
                </a:solidFill>
                <a:latin typeface="Corbel" panose="020B0503020204020204" pitchFamily="34" charset="0"/>
              </a:defRPr>
            </a:lvl1pPr>
          </a:lstStyle>
          <a:p>
            <a:r>
              <a:rPr lang="en-US" dirty="0"/>
              <a:t>Slide Title</a:t>
            </a:r>
          </a:p>
        </p:txBody>
      </p:sp>
      <p:sp>
        <p:nvSpPr>
          <p:cNvPr id="4"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E6475D-BDED-4D62-A64C-203EC56ADB6A}" type="slidenum">
              <a:rPr lang="en-GB" smtClean="0"/>
              <a:t>‹#›</a:t>
            </a:fld>
            <a:endParaRPr lang="en-GB"/>
          </a:p>
        </p:txBody>
      </p:sp>
      <p:sp>
        <p:nvSpPr>
          <p:cNvPr id="6"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Tree>
    <p:extLst>
      <p:ext uri="{BB962C8B-B14F-4D97-AF65-F5344CB8AC3E}">
        <p14:creationId xmlns:p14="http://schemas.microsoft.com/office/powerpoint/2010/main" val="275950229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_Column_Slide_Dark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91919"/>
            <a:ext cx="5111750" cy="4807281"/>
          </a:xfrm>
          <a:prstGeom prst="rect">
            <a:avLst/>
          </a:prstGeom>
        </p:spPr>
        <p:txBody>
          <a:bodyPr/>
          <a:lstStyle>
            <a:lvl1pPr>
              <a:defRPr sz="2000" baseline="0">
                <a:latin typeface="Corbel" panose="020B0503020204020204" pitchFamily="34" charset="0"/>
              </a:defRPr>
            </a:lvl1pPr>
            <a:lvl2pPr>
              <a:defRPr sz="2101"/>
            </a:lvl2pPr>
            <a:lvl3pPr>
              <a:defRPr sz="1800"/>
            </a:lvl3pPr>
            <a:lvl4pPr>
              <a:defRPr sz="1500"/>
            </a:lvl4pPr>
            <a:lvl5pPr>
              <a:defRPr sz="1500"/>
            </a:lvl5pPr>
            <a:lvl6pPr>
              <a:defRPr sz="1500"/>
            </a:lvl6pPr>
            <a:lvl7pPr>
              <a:defRPr sz="1500"/>
            </a:lvl7pPr>
            <a:lvl8pPr>
              <a:defRPr sz="1500"/>
            </a:lvl8pPr>
            <a:lvl9pPr>
              <a:defRPr sz="1500"/>
            </a:lvl9pPr>
          </a:lstStyle>
          <a:p>
            <a:pPr marL="257244" marR="0" lvl="0" indent="-257244" algn="l" defTabSz="342991" rtl="0" eaLnBrk="1" fontAlgn="auto" latinLnBrk="0" hangingPunct="1">
              <a:lnSpc>
                <a:spcPct val="100000"/>
              </a:lnSpc>
              <a:spcBef>
                <a:spcPct val="20000"/>
              </a:spcBef>
              <a:spcAft>
                <a:spcPts val="0"/>
              </a:spcAft>
              <a:buClrTx/>
              <a:buSzTx/>
              <a:buFont typeface="Arial"/>
              <a:buNone/>
              <a:tabLst/>
              <a:defRPr/>
            </a:pPr>
            <a:r>
              <a:rPr lang="en-US"/>
              <a:t>Edit Master text styles</a:t>
            </a:r>
          </a:p>
        </p:txBody>
      </p:sp>
      <p:sp>
        <p:nvSpPr>
          <p:cNvPr id="4" name="Text Placeholder 3"/>
          <p:cNvSpPr>
            <a:spLocks noGrp="1"/>
          </p:cNvSpPr>
          <p:nvPr>
            <p:ph type="body" sz="half" idx="2" hasCustomPrompt="1"/>
          </p:nvPr>
        </p:nvSpPr>
        <p:spPr>
          <a:xfrm>
            <a:off x="457201" y="1491919"/>
            <a:ext cx="3008313" cy="4807281"/>
          </a:xfrm>
          <a:prstGeom prst="rect">
            <a:avLst/>
          </a:prstGeom>
        </p:spPr>
        <p:txBody>
          <a:bodyPr/>
          <a:lstStyle>
            <a:lvl1pPr marL="0" indent="0">
              <a:buNone/>
              <a:defRPr sz="2000" baseline="0">
                <a:latin typeface="Corbel" panose="020B0503020204020204" pitchFamily="34" charset="0"/>
              </a:defRPr>
            </a:lvl1pPr>
            <a:lvl2pPr marL="342991" indent="0">
              <a:buNone/>
              <a:defRPr sz="900"/>
            </a:lvl2pPr>
            <a:lvl3pPr marL="685983" indent="0">
              <a:buNone/>
              <a:defRPr sz="750"/>
            </a:lvl3pPr>
            <a:lvl4pPr marL="1028974" indent="0">
              <a:buNone/>
              <a:defRPr sz="675"/>
            </a:lvl4pPr>
            <a:lvl5pPr marL="1371966" indent="0">
              <a:buNone/>
              <a:defRPr sz="675"/>
            </a:lvl5pPr>
            <a:lvl6pPr marL="1714957" indent="0">
              <a:buNone/>
              <a:defRPr sz="675"/>
            </a:lvl6pPr>
            <a:lvl7pPr marL="2057949" indent="0">
              <a:buNone/>
              <a:defRPr sz="675"/>
            </a:lvl7pPr>
            <a:lvl8pPr marL="2400940" indent="0">
              <a:buNone/>
              <a:defRPr sz="675"/>
            </a:lvl8pPr>
            <a:lvl9pPr marL="2743932" indent="0">
              <a:buNone/>
              <a:defRPr sz="675"/>
            </a:lvl9pPr>
          </a:lstStyle>
          <a:p>
            <a:pPr fontAlgn="t"/>
            <a:r>
              <a:rPr lang="en-US" sz="1800" b="1" i="0" baseline="0" dirty="0">
                <a:solidFill>
                  <a:schemeClr val="tx1"/>
                </a:solidFill>
                <a:latin typeface="open sans" charset="0"/>
              </a:rPr>
              <a:t>Body Header</a:t>
            </a:r>
          </a:p>
          <a:p>
            <a:r>
              <a:rPr lang="en-US" sz="1800" b="0" i="0" baseline="0" dirty="0">
                <a:solidFill>
                  <a:schemeClr val="tx1"/>
                </a:solidFill>
                <a:latin typeface="open sans" charset="0"/>
              </a:rPr>
              <a:t>Body text</a:t>
            </a:r>
          </a:p>
        </p:txBody>
      </p:sp>
      <p:sp>
        <p:nvSpPr>
          <p:cNvPr id="9" name="Title 1"/>
          <p:cNvSpPr>
            <a:spLocks noGrp="1"/>
          </p:cNvSpPr>
          <p:nvPr>
            <p:ph type="title" hasCustomPrompt="1"/>
          </p:nvPr>
        </p:nvSpPr>
        <p:spPr>
          <a:xfrm>
            <a:off x="457201" y="279132"/>
            <a:ext cx="6697132" cy="623236"/>
          </a:xfrm>
          <a:prstGeom prst="rect">
            <a:avLst/>
          </a:prstGeom>
        </p:spPr>
        <p:txBody>
          <a:bodyPr>
            <a:normAutofit/>
          </a:bodyPr>
          <a:lstStyle>
            <a:lvl1pPr algn="l">
              <a:defRPr sz="2800" b="0" i="0" baseline="0">
                <a:solidFill>
                  <a:schemeClr val="bg1"/>
                </a:solidFill>
                <a:latin typeface="Corbel" panose="020B0503020204020204" pitchFamily="34" charset="0"/>
              </a:defRPr>
            </a:lvl1pPr>
          </a:lstStyle>
          <a:p>
            <a:r>
              <a:rPr lang="en-US" dirty="0"/>
              <a:t>Slide Title</a:t>
            </a:r>
          </a:p>
        </p:txBody>
      </p:sp>
      <p:sp>
        <p:nvSpPr>
          <p:cNvPr id="5"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E6475D-BDED-4D62-A64C-203EC56ADB6A}" type="slidenum">
              <a:rPr lang="en-GB" smtClean="0"/>
              <a:t>‹#›</a:t>
            </a:fld>
            <a:endParaRPr lang="en-GB"/>
          </a:p>
        </p:txBody>
      </p:sp>
      <p:sp>
        <p:nvSpPr>
          <p:cNvPr id="6"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Tree>
    <p:extLst>
      <p:ext uri="{BB962C8B-B14F-4D97-AF65-F5344CB8AC3E}">
        <p14:creationId xmlns:p14="http://schemas.microsoft.com/office/powerpoint/2010/main" val="42388837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_Column_Slide_G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91919"/>
            <a:ext cx="5111750" cy="4807281"/>
          </a:xfrm>
          <a:prstGeom prst="rect">
            <a:avLst/>
          </a:prstGeom>
        </p:spPr>
        <p:txBody>
          <a:bodyPr/>
          <a:lstStyle>
            <a:lvl1pPr>
              <a:defRPr sz="2000" baseline="0">
                <a:latin typeface="Corbel" panose="020B0503020204020204" pitchFamily="34" charset="0"/>
              </a:defRPr>
            </a:lvl1pPr>
            <a:lvl2pPr>
              <a:defRPr sz="2101"/>
            </a:lvl2pPr>
            <a:lvl3pPr>
              <a:defRPr sz="1800"/>
            </a:lvl3pPr>
            <a:lvl4pPr>
              <a:defRPr sz="1500"/>
            </a:lvl4pPr>
            <a:lvl5pPr>
              <a:defRPr sz="1500"/>
            </a:lvl5pPr>
            <a:lvl6pPr>
              <a:defRPr sz="1500"/>
            </a:lvl6pPr>
            <a:lvl7pPr>
              <a:defRPr sz="1500"/>
            </a:lvl7pPr>
            <a:lvl8pPr>
              <a:defRPr sz="1500"/>
            </a:lvl8pPr>
            <a:lvl9pPr>
              <a:defRPr sz="1500"/>
            </a:lvl9pPr>
          </a:lstStyle>
          <a:p>
            <a:pPr marL="257244" marR="0" lvl="0" indent="-257244" algn="l" defTabSz="342991" rtl="0" eaLnBrk="1" fontAlgn="auto" latinLnBrk="0" hangingPunct="1">
              <a:lnSpc>
                <a:spcPct val="100000"/>
              </a:lnSpc>
              <a:spcBef>
                <a:spcPct val="20000"/>
              </a:spcBef>
              <a:spcAft>
                <a:spcPts val="0"/>
              </a:spcAft>
              <a:buClrTx/>
              <a:buSzTx/>
              <a:buFont typeface="Arial"/>
              <a:buNone/>
              <a:tabLst/>
              <a:defRPr/>
            </a:pPr>
            <a:r>
              <a:rPr lang="en-US"/>
              <a:t>Edit Master text styles</a:t>
            </a:r>
          </a:p>
        </p:txBody>
      </p:sp>
      <p:sp>
        <p:nvSpPr>
          <p:cNvPr id="4" name="Text Placeholder 3"/>
          <p:cNvSpPr>
            <a:spLocks noGrp="1"/>
          </p:cNvSpPr>
          <p:nvPr>
            <p:ph type="body" sz="half" idx="2" hasCustomPrompt="1"/>
          </p:nvPr>
        </p:nvSpPr>
        <p:spPr>
          <a:xfrm>
            <a:off x="457201" y="1491919"/>
            <a:ext cx="3008313" cy="4807281"/>
          </a:xfrm>
          <a:prstGeom prst="rect">
            <a:avLst/>
          </a:prstGeom>
        </p:spPr>
        <p:txBody>
          <a:bodyPr/>
          <a:lstStyle>
            <a:lvl1pPr marL="0" indent="0">
              <a:buNone/>
              <a:defRPr sz="2000" baseline="0">
                <a:latin typeface="Corbel" panose="020B0503020204020204" pitchFamily="34" charset="0"/>
              </a:defRPr>
            </a:lvl1pPr>
            <a:lvl2pPr marL="342991" indent="0">
              <a:buNone/>
              <a:defRPr sz="900"/>
            </a:lvl2pPr>
            <a:lvl3pPr marL="685983" indent="0">
              <a:buNone/>
              <a:defRPr sz="750"/>
            </a:lvl3pPr>
            <a:lvl4pPr marL="1028974" indent="0">
              <a:buNone/>
              <a:defRPr sz="675"/>
            </a:lvl4pPr>
            <a:lvl5pPr marL="1371966" indent="0">
              <a:buNone/>
              <a:defRPr sz="675"/>
            </a:lvl5pPr>
            <a:lvl6pPr marL="1714957" indent="0">
              <a:buNone/>
              <a:defRPr sz="675"/>
            </a:lvl6pPr>
            <a:lvl7pPr marL="2057949" indent="0">
              <a:buNone/>
              <a:defRPr sz="675"/>
            </a:lvl7pPr>
            <a:lvl8pPr marL="2400940" indent="0">
              <a:buNone/>
              <a:defRPr sz="675"/>
            </a:lvl8pPr>
            <a:lvl9pPr marL="2743932" indent="0">
              <a:buNone/>
              <a:defRPr sz="675"/>
            </a:lvl9pPr>
          </a:lstStyle>
          <a:p>
            <a:pPr fontAlgn="t"/>
            <a:r>
              <a:rPr lang="en-US" sz="1800" b="1" i="0" baseline="0" dirty="0">
                <a:solidFill>
                  <a:schemeClr val="tx1"/>
                </a:solidFill>
                <a:latin typeface="open sans" charset="0"/>
              </a:rPr>
              <a:t>Body Header</a:t>
            </a:r>
          </a:p>
          <a:p>
            <a:r>
              <a:rPr lang="en-US" sz="1800" b="0" i="0" baseline="0" dirty="0">
                <a:solidFill>
                  <a:schemeClr val="tx1"/>
                </a:solidFill>
                <a:latin typeface="open sans" charset="0"/>
              </a:rPr>
              <a:t>Body text</a:t>
            </a:r>
          </a:p>
        </p:txBody>
      </p:sp>
      <p:sp>
        <p:nvSpPr>
          <p:cNvPr id="9" name="Title 1"/>
          <p:cNvSpPr>
            <a:spLocks noGrp="1"/>
          </p:cNvSpPr>
          <p:nvPr>
            <p:ph type="title" hasCustomPrompt="1"/>
          </p:nvPr>
        </p:nvSpPr>
        <p:spPr>
          <a:xfrm>
            <a:off x="457200" y="279132"/>
            <a:ext cx="6697133" cy="623236"/>
          </a:xfrm>
          <a:prstGeom prst="rect">
            <a:avLst/>
          </a:prstGeom>
        </p:spPr>
        <p:txBody>
          <a:bodyPr>
            <a:normAutofit/>
          </a:bodyPr>
          <a:lstStyle>
            <a:lvl1pPr algn="l">
              <a:defRPr sz="2800" b="0" i="0" baseline="0">
                <a:solidFill>
                  <a:schemeClr val="bg1"/>
                </a:solidFill>
                <a:latin typeface="Corbel" panose="020B0503020204020204" pitchFamily="34" charset="0"/>
              </a:defRPr>
            </a:lvl1pPr>
          </a:lstStyle>
          <a:p>
            <a:r>
              <a:rPr lang="en-US" dirty="0"/>
              <a:t>Slide Title</a:t>
            </a:r>
          </a:p>
        </p:txBody>
      </p:sp>
      <p:sp>
        <p:nvSpPr>
          <p:cNvPr id="5"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E6475D-BDED-4D62-A64C-203EC56ADB6A}" type="slidenum">
              <a:rPr lang="en-GB" smtClean="0"/>
              <a:t>‹#›</a:t>
            </a:fld>
            <a:endParaRPr lang="en-GB"/>
          </a:p>
        </p:txBody>
      </p:sp>
      <p:sp>
        <p:nvSpPr>
          <p:cNvPr id="7"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Tree>
    <p:extLst>
      <p:ext uri="{BB962C8B-B14F-4D97-AF65-F5344CB8AC3E}">
        <p14:creationId xmlns:p14="http://schemas.microsoft.com/office/powerpoint/2010/main" val="22865850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342900" y="274638"/>
            <a:ext cx="6070600" cy="1143000"/>
          </a:xfrm>
        </p:spPr>
        <p:txBody>
          <a:bodyPr/>
          <a:lstStyle>
            <a:lvl1pPr>
              <a:defRPr>
                <a:solidFill>
                  <a:srgbClr val="000000"/>
                </a:solidFill>
              </a:defRPr>
            </a:lvl1pPr>
          </a:lstStyle>
          <a:p>
            <a:r>
              <a:rPr lang="en-GB" dirty="0"/>
              <a:t>Click to add title</a:t>
            </a:r>
            <a:endParaRPr lang="en-US" dirty="0"/>
          </a:p>
        </p:txBody>
      </p:sp>
    </p:spTree>
    <p:extLst>
      <p:ext uri="{BB962C8B-B14F-4D97-AF65-F5344CB8AC3E}">
        <p14:creationId xmlns:p14="http://schemas.microsoft.com/office/powerpoint/2010/main" val="956661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lgn="l">
              <a:defRPr sz="4700">
                <a:solidFill>
                  <a:srgbClr val="000000"/>
                </a:solidFill>
                <a:latin typeface="Arial Black"/>
                <a:cs typeface="Arial Black"/>
              </a:defRPr>
            </a:lvl1pPr>
          </a:lstStyle>
          <a:p>
            <a:r>
              <a:rPr lang="en-GB" dirty="0"/>
              <a:t>Click to add title</a:t>
            </a:r>
            <a:endParaRPr lang="en-US" dirty="0"/>
          </a:p>
        </p:txBody>
      </p:sp>
      <p:sp>
        <p:nvSpPr>
          <p:cNvPr id="3" name="Content Placeholder 2"/>
          <p:cNvSpPr>
            <a:spLocks noGrp="1"/>
          </p:cNvSpPr>
          <p:nvPr>
            <p:ph idx="1"/>
          </p:nvPr>
        </p:nvSpPr>
        <p:spPr>
          <a:xfrm>
            <a:off x="342900" y="1600201"/>
            <a:ext cx="8343900" cy="3880200"/>
          </a:xfrm>
          <a:prstGeom prst="rect">
            <a:avLst/>
          </a:prstGeom>
        </p:spPr>
        <p:txBody>
          <a:bodyPr>
            <a:normAutofit/>
          </a:bodyPr>
          <a:lstStyle>
            <a:lvl1pPr>
              <a:defRPr sz="2200">
                <a:solidFill>
                  <a:srgbClr val="000000"/>
                </a:solidFill>
                <a:latin typeface="+mj-lt"/>
              </a:defRPr>
            </a:lvl1pPr>
            <a:lvl2pPr>
              <a:defRPr sz="1800">
                <a:solidFill>
                  <a:srgbClr val="000000"/>
                </a:solidFill>
                <a:latin typeface="+mj-lt"/>
              </a:defRPr>
            </a:lvl2pPr>
            <a:lvl3pPr>
              <a:defRPr sz="1800">
                <a:solidFill>
                  <a:srgbClr val="000000"/>
                </a:solidFill>
                <a:latin typeface="+mj-lt"/>
              </a:defRPr>
            </a:lvl3pPr>
            <a:lvl4pPr>
              <a:defRPr sz="1800">
                <a:solidFill>
                  <a:srgbClr val="000000"/>
                </a:solidFill>
                <a:latin typeface="+mj-lt"/>
              </a:defRPr>
            </a:lvl4pPr>
            <a:lvl5pPr>
              <a:defRPr sz="1800">
                <a:solidFill>
                  <a:srgbClr val="000000"/>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79443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17500" y="2794001"/>
            <a:ext cx="4038600" cy="3238500"/>
          </a:xfrm>
          <a:prstGeom prst="rect">
            <a:avLst/>
          </a:prstGeom>
        </p:spPr>
        <p:txBody>
          <a:bodyPr/>
          <a:lstStyle>
            <a:lvl1pPr>
              <a:defRPr sz="2200">
                <a:solidFill>
                  <a:srgbClr val="000000"/>
                </a:solidFill>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1800">
                <a:solidFill>
                  <a:srgbClr val="000000"/>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2794001"/>
            <a:ext cx="4038600" cy="3238500"/>
          </a:xfrm>
          <a:prstGeom prst="rect">
            <a:avLst/>
          </a:prstGeom>
        </p:spPr>
        <p:txBody>
          <a:bodyPr/>
          <a:lstStyle>
            <a:lvl1pPr>
              <a:defRPr sz="2200">
                <a:solidFill>
                  <a:srgbClr val="000000"/>
                </a:solidFill>
              </a:defRPr>
            </a:lvl1pPr>
            <a:lvl2pPr>
              <a:defRPr sz="2200">
                <a:solidFill>
                  <a:srgbClr val="000000"/>
                </a:solidFill>
              </a:defRPr>
            </a:lvl2pPr>
            <a:lvl3pPr>
              <a:defRPr sz="2200">
                <a:solidFill>
                  <a:srgbClr val="000000"/>
                </a:solidFill>
              </a:defRPr>
            </a:lvl3pPr>
            <a:lvl4pPr>
              <a:defRPr sz="2200">
                <a:solidFill>
                  <a:srgbClr val="000000"/>
                </a:solidFill>
              </a:defRPr>
            </a:lvl4pPr>
            <a:lvl5pPr>
              <a:defRPr sz="2200">
                <a:solidFill>
                  <a:srgbClr val="000000"/>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1"/>
          <p:cNvSpPr>
            <a:spLocks noGrp="1"/>
          </p:cNvSpPr>
          <p:nvPr>
            <p:ph type="title" hasCustomPrompt="1"/>
          </p:nvPr>
        </p:nvSpPr>
        <p:spPr>
          <a:xfrm>
            <a:off x="317500" y="1570038"/>
            <a:ext cx="8369300" cy="1033462"/>
          </a:xfrm>
          <a:prstGeom prst="rect">
            <a:avLst/>
          </a:prstGeom>
        </p:spPr>
        <p:txBody>
          <a:bodyPr>
            <a:normAutofit/>
          </a:bodyPr>
          <a:lstStyle>
            <a:lvl1pPr algn="l">
              <a:defRPr sz="4000">
                <a:solidFill>
                  <a:srgbClr val="000000"/>
                </a:solidFill>
                <a:latin typeface="Arial Black"/>
                <a:cs typeface="Arial Black"/>
              </a:defRPr>
            </a:lvl1pPr>
          </a:lstStyle>
          <a:p>
            <a:r>
              <a:rPr lang="en-GB" dirty="0"/>
              <a:t>Click to add title</a:t>
            </a:r>
            <a:endParaRPr lang="en-US" dirty="0"/>
          </a:p>
        </p:txBody>
      </p:sp>
    </p:spTree>
    <p:extLst>
      <p:ext uri="{BB962C8B-B14F-4D97-AF65-F5344CB8AC3E}">
        <p14:creationId xmlns:p14="http://schemas.microsoft.com/office/powerpoint/2010/main" val="2513582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59701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52" r:id="rId9"/>
    <p:sldLayoutId id="2147483653" r:id="rId10"/>
    <p:sldLayoutId id="2147483654" r:id="rId11"/>
    <p:sldLayoutId id="2147483657" r:id="rId12"/>
  </p:sldLayoutIdLst>
  <p:hf sldNum="0" hdr="0" ftr="0" dt="0"/>
  <p:txStyles>
    <p:titleStyle>
      <a:lvl1pPr algn="ctr" defTabSz="342991" rtl="0" eaLnBrk="1" latinLnBrk="0" hangingPunct="1">
        <a:spcBef>
          <a:spcPct val="0"/>
        </a:spcBef>
        <a:buNone/>
        <a:defRPr sz="3301" kern="1200" baseline="0">
          <a:solidFill>
            <a:schemeClr val="bg2"/>
          </a:solidFill>
          <a:latin typeface="merriweather" charset="0"/>
          <a:ea typeface="+mj-ea"/>
          <a:cs typeface="+mj-cs"/>
        </a:defRPr>
      </a:lvl1pPr>
    </p:titleStyle>
    <p:bodyStyle>
      <a:lvl1pPr marL="257244" indent="-257244" algn="l" defTabSz="342991" rtl="0" eaLnBrk="1" latinLnBrk="0" hangingPunct="1">
        <a:spcBef>
          <a:spcPct val="20000"/>
        </a:spcBef>
        <a:buFont typeface="Arial"/>
        <a:buChar char="•"/>
        <a:defRPr sz="2401" kern="1200">
          <a:solidFill>
            <a:schemeClr val="tx1"/>
          </a:solidFill>
          <a:latin typeface="+mn-lt"/>
          <a:ea typeface="+mn-ea"/>
          <a:cs typeface="+mn-cs"/>
        </a:defRPr>
      </a:lvl1pPr>
      <a:lvl2pPr marL="557361" indent="-214370" algn="l" defTabSz="342991" rtl="0" eaLnBrk="1" latinLnBrk="0" hangingPunct="1">
        <a:spcBef>
          <a:spcPct val="20000"/>
        </a:spcBef>
        <a:buFont typeface="Arial"/>
        <a:buChar char="–"/>
        <a:defRPr sz="2101" kern="1200">
          <a:solidFill>
            <a:schemeClr val="tx1"/>
          </a:solidFill>
          <a:latin typeface="+mn-lt"/>
          <a:ea typeface="+mn-ea"/>
          <a:cs typeface="+mn-cs"/>
        </a:defRPr>
      </a:lvl2pPr>
      <a:lvl3pPr marL="857479" indent="-171496" algn="l" defTabSz="342991" rtl="0" eaLnBrk="1" latinLnBrk="0" hangingPunct="1">
        <a:spcBef>
          <a:spcPct val="20000"/>
        </a:spcBef>
        <a:buFont typeface="Arial"/>
        <a:buChar char="•"/>
        <a:defRPr sz="1800" kern="1200">
          <a:solidFill>
            <a:schemeClr val="tx1"/>
          </a:solidFill>
          <a:latin typeface="+mn-lt"/>
          <a:ea typeface="+mn-ea"/>
          <a:cs typeface="+mn-cs"/>
        </a:defRPr>
      </a:lvl3pPr>
      <a:lvl4pPr marL="1200470" indent="-171496" algn="l" defTabSz="342991" rtl="0" eaLnBrk="1" latinLnBrk="0" hangingPunct="1">
        <a:spcBef>
          <a:spcPct val="20000"/>
        </a:spcBef>
        <a:buFont typeface="Arial"/>
        <a:buChar char="–"/>
        <a:defRPr sz="1500" kern="1200">
          <a:solidFill>
            <a:schemeClr val="tx1"/>
          </a:solidFill>
          <a:latin typeface="+mn-lt"/>
          <a:ea typeface="+mn-ea"/>
          <a:cs typeface="+mn-cs"/>
        </a:defRPr>
      </a:lvl4pPr>
      <a:lvl5pPr marL="1543461" indent="-171496" algn="l" defTabSz="342991" rtl="0" eaLnBrk="1" latinLnBrk="0" hangingPunct="1">
        <a:spcBef>
          <a:spcPct val="20000"/>
        </a:spcBef>
        <a:buFont typeface="Arial"/>
        <a:buChar char="»"/>
        <a:defRPr sz="1500" kern="1200">
          <a:solidFill>
            <a:schemeClr val="tx1"/>
          </a:solidFill>
          <a:latin typeface="+mn-lt"/>
          <a:ea typeface="+mn-ea"/>
          <a:cs typeface="+mn-cs"/>
        </a:defRPr>
      </a:lvl5pPr>
      <a:lvl6pPr marL="1886453" indent="-171496" algn="l" defTabSz="342991" rtl="0" eaLnBrk="1" latinLnBrk="0" hangingPunct="1">
        <a:spcBef>
          <a:spcPct val="20000"/>
        </a:spcBef>
        <a:buFont typeface="Arial"/>
        <a:buChar char="•"/>
        <a:defRPr sz="1500" kern="1200">
          <a:solidFill>
            <a:schemeClr val="tx1"/>
          </a:solidFill>
          <a:latin typeface="+mn-lt"/>
          <a:ea typeface="+mn-ea"/>
          <a:cs typeface="+mn-cs"/>
        </a:defRPr>
      </a:lvl6pPr>
      <a:lvl7pPr marL="2229444" indent="-171496" algn="l" defTabSz="342991" rtl="0" eaLnBrk="1" latinLnBrk="0" hangingPunct="1">
        <a:spcBef>
          <a:spcPct val="20000"/>
        </a:spcBef>
        <a:buFont typeface="Arial"/>
        <a:buChar char="•"/>
        <a:defRPr sz="1500" kern="1200">
          <a:solidFill>
            <a:schemeClr val="tx1"/>
          </a:solidFill>
          <a:latin typeface="+mn-lt"/>
          <a:ea typeface="+mn-ea"/>
          <a:cs typeface="+mn-cs"/>
        </a:defRPr>
      </a:lvl7pPr>
      <a:lvl8pPr marL="2572436" indent="-171496" algn="l" defTabSz="342991" rtl="0" eaLnBrk="1" latinLnBrk="0" hangingPunct="1">
        <a:spcBef>
          <a:spcPct val="20000"/>
        </a:spcBef>
        <a:buFont typeface="Arial"/>
        <a:buChar char="•"/>
        <a:defRPr sz="1500" kern="1200">
          <a:solidFill>
            <a:schemeClr val="tx1"/>
          </a:solidFill>
          <a:latin typeface="+mn-lt"/>
          <a:ea typeface="+mn-ea"/>
          <a:cs typeface="+mn-cs"/>
        </a:defRPr>
      </a:lvl8pPr>
      <a:lvl9pPr marL="2915427" indent="-171496" algn="l" defTabSz="342991"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91" rtl="0" eaLnBrk="1" latinLnBrk="0" hangingPunct="1">
        <a:defRPr sz="1350" kern="1200">
          <a:solidFill>
            <a:schemeClr val="tx1"/>
          </a:solidFill>
          <a:latin typeface="+mn-lt"/>
          <a:ea typeface="+mn-ea"/>
          <a:cs typeface="+mn-cs"/>
        </a:defRPr>
      </a:lvl1pPr>
      <a:lvl2pPr marL="342991" algn="l" defTabSz="342991" rtl="0" eaLnBrk="1" latinLnBrk="0" hangingPunct="1">
        <a:defRPr sz="1350" kern="1200">
          <a:solidFill>
            <a:schemeClr val="tx1"/>
          </a:solidFill>
          <a:latin typeface="+mn-lt"/>
          <a:ea typeface="+mn-ea"/>
          <a:cs typeface="+mn-cs"/>
        </a:defRPr>
      </a:lvl2pPr>
      <a:lvl3pPr marL="685983" algn="l" defTabSz="342991" rtl="0" eaLnBrk="1" latinLnBrk="0" hangingPunct="1">
        <a:defRPr sz="1350" kern="1200">
          <a:solidFill>
            <a:schemeClr val="tx1"/>
          </a:solidFill>
          <a:latin typeface="+mn-lt"/>
          <a:ea typeface="+mn-ea"/>
          <a:cs typeface="+mn-cs"/>
        </a:defRPr>
      </a:lvl3pPr>
      <a:lvl4pPr marL="1028974" algn="l" defTabSz="342991" rtl="0" eaLnBrk="1" latinLnBrk="0" hangingPunct="1">
        <a:defRPr sz="1350" kern="1200">
          <a:solidFill>
            <a:schemeClr val="tx1"/>
          </a:solidFill>
          <a:latin typeface="+mn-lt"/>
          <a:ea typeface="+mn-ea"/>
          <a:cs typeface="+mn-cs"/>
        </a:defRPr>
      </a:lvl4pPr>
      <a:lvl5pPr marL="1371966" algn="l" defTabSz="342991" rtl="0" eaLnBrk="1" latinLnBrk="0" hangingPunct="1">
        <a:defRPr sz="1350" kern="1200">
          <a:solidFill>
            <a:schemeClr val="tx1"/>
          </a:solidFill>
          <a:latin typeface="+mn-lt"/>
          <a:ea typeface="+mn-ea"/>
          <a:cs typeface="+mn-cs"/>
        </a:defRPr>
      </a:lvl5pPr>
      <a:lvl6pPr marL="1714957" algn="l" defTabSz="342991" rtl="0" eaLnBrk="1" latinLnBrk="0" hangingPunct="1">
        <a:defRPr sz="1350" kern="1200">
          <a:solidFill>
            <a:schemeClr val="tx1"/>
          </a:solidFill>
          <a:latin typeface="+mn-lt"/>
          <a:ea typeface="+mn-ea"/>
          <a:cs typeface="+mn-cs"/>
        </a:defRPr>
      </a:lvl6pPr>
      <a:lvl7pPr marL="2057949" algn="l" defTabSz="342991" rtl="0" eaLnBrk="1" latinLnBrk="0" hangingPunct="1">
        <a:defRPr sz="1350" kern="1200">
          <a:solidFill>
            <a:schemeClr val="tx1"/>
          </a:solidFill>
          <a:latin typeface="+mn-lt"/>
          <a:ea typeface="+mn-ea"/>
          <a:cs typeface="+mn-cs"/>
        </a:defRPr>
      </a:lvl7pPr>
      <a:lvl8pPr marL="2400940" algn="l" defTabSz="342991" rtl="0" eaLnBrk="1" latinLnBrk="0" hangingPunct="1">
        <a:defRPr sz="1350" kern="1200">
          <a:solidFill>
            <a:schemeClr val="tx1"/>
          </a:solidFill>
          <a:latin typeface="+mn-lt"/>
          <a:ea typeface="+mn-ea"/>
          <a:cs typeface="+mn-cs"/>
        </a:defRPr>
      </a:lvl8pPr>
      <a:lvl9pPr marL="2743932" algn="l" defTabSz="342991"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tinyurl.com/2p9easuz"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hyperlink" Target="http://www.tylervigen.com/spurious-correlations"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epitools.ausvet.com.au/"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www.ncbi.nlm.nih.gov/pmc/articles/PMC2085438/?page=1" TargetMode="External"/><Relationship Id="rId2" Type="http://schemas.openxmlformats.org/officeDocument/2006/relationships/hyperlink" Target="Smoking%20and%20Carcinoma%20of%20the%20Lung"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hyperlink" Target="https://vula.uct.ac.za/access/content/group/9c29ba04-b1ee-49b9-8c85-9a468b556ce2/DOH/Module%202%20%28Bio_Epi%29/Epidemiology/EPIDEMIOLOGY/Pearce.pdf"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7502" y="237800"/>
            <a:ext cx="8369300" cy="1022333"/>
          </a:xfrm>
          <a:prstGeom prst="rect">
            <a:avLst/>
          </a:prstGeom>
        </p:spPr>
        <p:txBody>
          <a:bodyPr vert="horz" lIns="91440" tIns="45720" rIns="91440" bIns="45720" rtlCol="0" anchor="ctr">
            <a:normAutofit fontScale="77500" lnSpcReduction="20000"/>
          </a:bodyPr>
          <a:lstStyle>
            <a:lvl1pPr algn="l" defTabSz="457200" rtl="0" eaLnBrk="1" latinLnBrk="0" hangingPunct="1">
              <a:spcBef>
                <a:spcPct val="0"/>
              </a:spcBef>
              <a:buNone/>
              <a:defRPr sz="4700" kern="1200" baseline="0">
                <a:solidFill>
                  <a:srgbClr val="000000"/>
                </a:solidFill>
                <a:latin typeface="Arial Black"/>
                <a:ea typeface="+mj-ea"/>
                <a:cs typeface="Arial Black"/>
              </a:defRPr>
            </a:lvl1pPr>
          </a:lstStyle>
          <a:p>
            <a:pPr algn="ctr"/>
            <a:r>
              <a:rPr lang="en-US" dirty="0">
                <a:solidFill>
                  <a:schemeClr val="tx1"/>
                </a:solidFill>
              </a:rPr>
              <a:t>Research Methods 2022-2023</a:t>
            </a:r>
          </a:p>
        </p:txBody>
      </p:sp>
      <p:sp>
        <p:nvSpPr>
          <p:cNvPr id="11" name="TextBox 10"/>
          <p:cNvSpPr txBox="1"/>
          <p:nvPr/>
        </p:nvSpPr>
        <p:spPr>
          <a:xfrm>
            <a:off x="2152370" y="4307865"/>
            <a:ext cx="4839273" cy="2585323"/>
          </a:xfrm>
          <a:prstGeom prst="rect">
            <a:avLst/>
          </a:prstGeom>
          <a:noFill/>
        </p:spPr>
        <p:txBody>
          <a:bodyPr wrap="none" rtlCol="0">
            <a:spAutoFit/>
          </a:bodyPr>
          <a:lstStyle/>
          <a:p>
            <a:pPr algn="ctr"/>
            <a:r>
              <a:rPr lang="en-US" b="1" dirty="0"/>
              <a:t>Kath O’Reilly</a:t>
            </a:r>
          </a:p>
          <a:p>
            <a:pPr algn="ctr"/>
            <a:r>
              <a:rPr lang="en-US" b="1" dirty="0"/>
              <a:t>Associate Professor</a:t>
            </a:r>
          </a:p>
          <a:p>
            <a:pPr algn="ctr"/>
            <a:r>
              <a:rPr lang="en-US" b="1" dirty="0"/>
              <a:t>Faculty of Epidemiology and Population Health</a:t>
            </a:r>
          </a:p>
          <a:p>
            <a:pPr algn="ctr"/>
            <a:endParaRPr lang="en-US" dirty="0"/>
          </a:p>
          <a:p>
            <a:pPr algn="ctr"/>
            <a:r>
              <a:rPr lang="en-US" dirty="0" err="1"/>
              <a:t>kathleen.oreilly@lshtm.ac.uk</a:t>
            </a:r>
            <a:endParaRPr lang="en-US" dirty="0"/>
          </a:p>
          <a:p>
            <a:pPr algn="ctr"/>
            <a:r>
              <a:rPr lang="en-US" dirty="0"/>
              <a:t>@</a:t>
            </a:r>
            <a:r>
              <a:rPr lang="en-US" dirty="0" err="1"/>
              <a:t>kathmoreilly</a:t>
            </a:r>
            <a:endParaRPr lang="en-US" dirty="0"/>
          </a:p>
          <a:p>
            <a:pPr algn="ctr"/>
            <a:endParaRPr lang="en-US" b="1" dirty="0"/>
          </a:p>
          <a:p>
            <a:pPr algn="ctr"/>
            <a:r>
              <a:rPr lang="en-US" b="1" dirty="0"/>
              <a:t>Thank you to </a:t>
            </a:r>
            <a:r>
              <a:rPr lang="en-GB" b="1" dirty="0"/>
              <a:t>Lena Lorenz</a:t>
            </a:r>
            <a:r>
              <a:rPr lang="en-GB" dirty="0"/>
              <a:t>  </a:t>
            </a:r>
          </a:p>
          <a:p>
            <a:pPr algn="ctr"/>
            <a:r>
              <a:rPr lang="en-GB" b="1" dirty="0"/>
              <a:t>for developing this session</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4730" y="1494870"/>
            <a:ext cx="3623370" cy="2717528"/>
          </a:xfrm>
          <a:prstGeom prst="rect">
            <a:avLst/>
          </a:prstGeom>
        </p:spPr>
      </p:pic>
    </p:spTree>
    <p:extLst>
      <p:ext uri="{BB962C8B-B14F-4D97-AF65-F5344CB8AC3E}">
        <p14:creationId xmlns:p14="http://schemas.microsoft.com/office/powerpoint/2010/main" val="37595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E83-E6A5-1047-ACAA-A6204D6FCFD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A05221C-BBCC-744F-ADC5-262A98145447}"/>
              </a:ext>
            </a:extLst>
          </p:cNvPr>
          <p:cNvSpPr>
            <a:spLocks noGrp="1"/>
          </p:cNvSpPr>
          <p:nvPr>
            <p:ph idx="1"/>
          </p:nvPr>
        </p:nvSpPr>
        <p:spPr/>
        <p:txBody>
          <a:bodyPr/>
          <a:lstStyle/>
          <a:p>
            <a:pPr algn="ctr"/>
            <a:endParaRPr lang="en-US" sz="3600" dirty="0"/>
          </a:p>
          <a:p>
            <a:pPr algn="ctr"/>
            <a:endParaRPr lang="en-US" sz="3600" dirty="0"/>
          </a:p>
          <a:p>
            <a:pPr algn="ctr"/>
            <a:r>
              <a:rPr lang="en-US" sz="3600" dirty="0"/>
              <a:t>2. Hypothesis Testing</a:t>
            </a:r>
          </a:p>
        </p:txBody>
      </p:sp>
    </p:spTree>
    <p:extLst>
      <p:ext uri="{BB962C8B-B14F-4D97-AF65-F5344CB8AC3E}">
        <p14:creationId xmlns:p14="http://schemas.microsoft.com/office/powerpoint/2010/main" val="709411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Hypotheses</a:t>
            </a:r>
          </a:p>
        </p:txBody>
      </p:sp>
      <p:sp>
        <p:nvSpPr>
          <p:cNvPr id="3" name="Content Placeholder 2"/>
          <p:cNvSpPr>
            <a:spLocks noGrp="1"/>
          </p:cNvSpPr>
          <p:nvPr>
            <p:ph idx="1"/>
          </p:nvPr>
        </p:nvSpPr>
        <p:spPr/>
        <p:txBody>
          <a:bodyPr>
            <a:normAutofit lnSpcReduction="10000"/>
          </a:bodyPr>
          <a:lstStyle/>
          <a:p>
            <a:pPr marL="0" indent="0">
              <a:buNone/>
            </a:pPr>
            <a:endParaRPr lang="en-GB" dirty="0"/>
          </a:p>
          <a:p>
            <a:pPr marL="342900" indent="-342900">
              <a:buFont typeface="Arial" panose="020B0604020202020204" pitchFamily="34" charset="0"/>
              <a:buChar char="•"/>
            </a:pPr>
            <a:r>
              <a:rPr lang="en-GB" sz="2400" dirty="0"/>
              <a:t>Refinement of the research question into a </a:t>
            </a:r>
            <a:r>
              <a:rPr lang="en-GB" sz="2400" u="sng" dirty="0"/>
              <a:t>testable prediction</a:t>
            </a:r>
          </a:p>
          <a:p>
            <a:pPr marL="342900" indent="-342900">
              <a:buFont typeface="Arial" panose="020B0604020202020204" pitchFamily="34" charset="0"/>
              <a:buChar char="•"/>
            </a:pPr>
            <a:endParaRPr lang="en-GB" sz="2400" u="sng" dirty="0"/>
          </a:p>
          <a:p>
            <a:pPr marL="342900" indent="-342900">
              <a:buFont typeface="Arial" panose="020B0604020202020204" pitchFamily="34" charset="0"/>
              <a:buChar char="•"/>
            </a:pPr>
            <a:r>
              <a:rPr lang="en-GB" sz="2400" dirty="0"/>
              <a:t>Hypotheses are not always appropriate – e.g. when studies are more descriptive or explorative with no clear expectations or defined variables</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Clear statement of what is intended to be investigated – formalise relationship between variables </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Must be specified before research is conducted</a:t>
            </a:r>
          </a:p>
          <a:p>
            <a:endParaRPr lang="en-GB" b="1" dirty="0"/>
          </a:p>
        </p:txBody>
      </p:sp>
    </p:spTree>
    <p:extLst>
      <p:ext uri="{BB962C8B-B14F-4D97-AF65-F5344CB8AC3E}">
        <p14:creationId xmlns:p14="http://schemas.microsoft.com/office/powerpoint/2010/main" val="441189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DE063-7D67-7C46-9437-BC06B3343829}"/>
              </a:ext>
            </a:extLst>
          </p:cNvPr>
          <p:cNvSpPr>
            <a:spLocks noGrp="1"/>
          </p:cNvSpPr>
          <p:nvPr>
            <p:ph type="title"/>
          </p:nvPr>
        </p:nvSpPr>
        <p:spPr/>
        <p:txBody>
          <a:bodyPr/>
          <a:lstStyle/>
          <a:p>
            <a:r>
              <a:rPr lang="en-GB" dirty="0"/>
              <a:t>Cont.</a:t>
            </a:r>
          </a:p>
        </p:txBody>
      </p:sp>
      <p:sp>
        <p:nvSpPr>
          <p:cNvPr id="3" name="Content Placeholder 2"/>
          <p:cNvSpPr>
            <a:spLocks noGrp="1"/>
          </p:cNvSpPr>
          <p:nvPr>
            <p:ph idx="1"/>
          </p:nvPr>
        </p:nvSpPr>
        <p:spPr/>
        <p:txBody>
          <a:bodyPr>
            <a:normAutofit/>
          </a:bodyPr>
          <a:lstStyle/>
          <a:p>
            <a:r>
              <a:rPr lang="en-GB" sz="2400" dirty="0"/>
              <a:t>Example: “Tsetse flies are attracted to a certain colour”</a:t>
            </a:r>
          </a:p>
        </p:txBody>
      </p:sp>
      <p:sp>
        <p:nvSpPr>
          <p:cNvPr id="4" name="Content Placeholder 2"/>
          <p:cNvSpPr txBox="1">
            <a:spLocks/>
          </p:cNvSpPr>
          <p:nvPr/>
        </p:nvSpPr>
        <p:spPr>
          <a:xfrm>
            <a:off x="342900" y="2132030"/>
            <a:ext cx="8343900" cy="752573"/>
          </a:xfrm>
          <a:prstGeom prst="rect">
            <a:avLst/>
          </a:prstGeom>
        </p:spPr>
        <p:txBody>
          <a:bodyPr>
            <a:normAutofit lnSpcReduction="10000"/>
          </a:bodyPr>
          <a:lstStyle>
            <a:lvl1pPr marL="342900" indent="-342900" algn="l" defTabSz="457200" rtl="0" eaLnBrk="1" latinLnBrk="0" hangingPunct="1">
              <a:spcBef>
                <a:spcPct val="20000"/>
              </a:spcBef>
              <a:buFont typeface="Arial"/>
              <a:buChar char="•"/>
              <a:defRPr sz="2200" kern="1200">
                <a:solidFill>
                  <a:srgbClr val="000000"/>
                </a:solidFill>
                <a:latin typeface="+mj-lt"/>
                <a:ea typeface="+mn-ea"/>
                <a:cs typeface="+mn-cs"/>
              </a:defRPr>
            </a:lvl1pPr>
            <a:lvl2pPr marL="742950" indent="-285750" algn="l" defTabSz="457200" rtl="0" eaLnBrk="1" latinLnBrk="0" hangingPunct="1">
              <a:spcBef>
                <a:spcPct val="20000"/>
              </a:spcBef>
              <a:buFont typeface="Arial"/>
              <a:buChar char="–"/>
              <a:defRPr sz="1800" kern="1200">
                <a:solidFill>
                  <a:srgbClr val="000000"/>
                </a:solidFill>
                <a:latin typeface="+mj-lt"/>
                <a:ea typeface="+mn-ea"/>
                <a:cs typeface="+mn-cs"/>
              </a:defRPr>
            </a:lvl2pPr>
            <a:lvl3pPr marL="1143000" indent="-228600" algn="l" defTabSz="457200" rtl="0" eaLnBrk="1" latinLnBrk="0" hangingPunct="1">
              <a:spcBef>
                <a:spcPct val="20000"/>
              </a:spcBef>
              <a:buFont typeface="Arial"/>
              <a:buChar char="•"/>
              <a:defRPr sz="1800" kern="1200">
                <a:solidFill>
                  <a:srgbClr val="000000"/>
                </a:solidFill>
                <a:latin typeface="+mj-lt"/>
                <a:ea typeface="+mn-ea"/>
                <a:cs typeface="+mn-cs"/>
              </a:defRPr>
            </a:lvl3pPr>
            <a:lvl4pPr marL="1600200" indent="-228600" algn="l" defTabSz="457200" rtl="0" eaLnBrk="1" latinLnBrk="0" hangingPunct="1">
              <a:spcBef>
                <a:spcPct val="20000"/>
              </a:spcBef>
              <a:buFont typeface="Arial"/>
              <a:buChar char="–"/>
              <a:defRPr sz="1800" kern="1200">
                <a:solidFill>
                  <a:srgbClr val="000000"/>
                </a:solidFill>
                <a:latin typeface="+mj-lt"/>
                <a:ea typeface="+mn-ea"/>
                <a:cs typeface="+mn-cs"/>
              </a:defRPr>
            </a:lvl4pPr>
            <a:lvl5pPr marL="2057400" indent="-228600" algn="l" defTabSz="457200" rtl="0" eaLnBrk="1" latinLnBrk="0" hangingPunct="1">
              <a:spcBef>
                <a:spcPct val="20000"/>
              </a:spcBef>
              <a:buFont typeface="Arial"/>
              <a:buChar char="»"/>
              <a:defRPr sz="1800" kern="1200">
                <a:solidFill>
                  <a:srgbClr val="000000"/>
                </a:solidFill>
                <a:latin typeface="+mj-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sz="2400" dirty="0"/>
              <a:t>Revised: “Tsetse flies are more likely to land and rest on black cloth than on cloth of other colours”</a:t>
            </a:r>
          </a:p>
        </p:txBody>
      </p:sp>
      <p:sp>
        <p:nvSpPr>
          <p:cNvPr id="5" name="Content Placeholder 2"/>
          <p:cNvSpPr txBox="1">
            <a:spLocks/>
          </p:cNvSpPr>
          <p:nvPr/>
        </p:nvSpPr>
        <p:spPr>
          <a:xfrm>
            <a:off x="342900" y="3186260"/>
            <a:ext cx="8343900" cy="537327"/>
          </a:xfrm>
          <a:prstGeom prst="rect">
            <a:avLst/>
          </a:prstGeom>
        </p:spPr>
        <p:txBody>
          <a:bodyPr>
            <a:normAutofit/>
          </a:bodyPr>
          <a:lstStyle>
            <a:lvl1pPr marL="342900" indent="-342900" algn="l" defTabSz="457200" rtl="0" eaLnBrk="1" latinLnBrk="0" hangingPunct="1">
              <a:spcBef>
                <a:spcPct val="20000"/>
              </a:spcBef>
              <a:buFont typeface="Arial"/>
              <a:buChar char="•"/>
              <a:defRPr sz="2200" kern="1200">
                <a:solidFill>
                  <a:srgbClr val="000000"/>
                </a:solidFill>
                <a:latin typeface="+mj-lt"/>
                <a:ea typeface="+mn-ea"/>
                <a:cs typeface="+mn-cs"/>
              </a:defRPr>
            </a:lvl1pPr>
            <a:lvl2pPr marL="742950" indent="-285750" algn="l" defTabSz="457200" rtl="0" eaLnBrk="1" latinLnBrk="0" hangingPunct="1">
              <a:spcBef>
                <a:spcPct val="20000"/>
              </a:spcBef>
              <a:buFont typeface="Arial"/>
              <a:buChar char="–"/>
              <a:defRPr sz="1800" kern="1200">
                <a:solidFill>
                  <a:srgbClr val="000000"/>
                </a:solidFill>
                <a:latin typeface="+mj-lt"/>
                <a:ea typeface="+mn-ea"/>
                <a:cs typeface="+mn-cs"/>
              </a:defRPr>
            </a:lvl2pPr>
            <a:lvl3pPr marL="1143000" indent="-228600" algn="l" defTabSz="457200" rtl="0" eaLnBrk="1" latinLnBrk="0" hangingPunct="1">
              <a:spcBef>
                <a:spcPct val="20000"/>
              </a:spcBef>
              <a:buFont typeface="Arial"/>
              <a:buChar char="•"/>
              <a:defRPr sz="1800" kern="1200">
                <a:solidFill>
                  <a:srgbClr val="000000"/>
                </a:solidFill>
                <a:latin typeface="+mj-lt"/>
                <a:ea typeface="+mn-ea"/>
                <a:cs typeface="+mn-cs"/>
              </a:defRPr>
            </a:lvl3pPr>
            <a:lvl4pPr marL="1600200" indent="-228600" algn="l" defTabSz="457200" rtl="0" eaLnBrk="1" latinLnBrk="0" hangingPunct="1">
              <a:spcBef>
                <a:spcPct val="20000"/>
              </a:spcBef>
              <a:buFont typeface="Arial"/>
              <a:buChar char="–"/>
              <a:defRPr sz="1800" kern="1200">
                <a:solidFill>
                  <a:srgbClr val="000000"/>
                </a:solidFill>
                <a:latin typeface="+mj-lt"/>
                <a:ea typeface="+mn-ea"/>
                <a:cs typeface="+mn-cs"/>
              </a:defRPr>
            </a:lvl4pPr>
            <a:lvl5pPr marL="2057400" indent="-228600" algn="l" defTabSz="457200" rtl="0" eaLnBrk="1" latinLnBrk="0" hangingPunct="1">
              <a:spcBef>
                <a:spcPct val="20000"/>
              </a:spcBef>
              <a:buFont typeface="Arial"/>
              <a:buChar char="»"/>
              <a:defRPr sz="1800" kern="1200">
                <a:solidFill>
                  <a:srgbClr val="000000"/>
                </a:solidFill>
                <a:latin typeface="+mj-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t>Example: “Rain affects malaria burden”</a:t>
            </a:r>
          </a:p>
        </p:txBody>
      </p:sp>
      <p:sp>
        <p:nvSpPr>
          <p:cNvPr id="6" name="Content Placeholder 2"/>
          <p:cNvSpPr txBox="1">
            <a:spLocks/>
          </p:cNvSpPr>
          <p:nvPr/>
        </p:nvSpPr>
        <p:spPr>
          <a:xfrm>
            <a:off x="342900" y="3648171"/>
            <a:ext cx="8343900" cy="1186204"/>
          </a:xfrm>
          <a:prstGeom prst="rect">
            <a:avLst/>
          </a:prstGeom>
        </p:spPr>
        <p:txBody>
          <a:bodyPr>
            <a:normAutofit/>
          </a:bodyPr>
          <a:lstStyle>
            <a:lvl1pPr marL="342900" indent="-342900" algn="l" defTabSz="457200" rtl="0" eaLnBrk="1" latinLnBrk="0" hangingPunct="1">
              <a:spcBef>
                <a:spcPct val="20000"/>
              </a:spcBef>
              <a:buFont typeface="Arial"/>
              <a:buChar char="•"/>
              <a:defRPr sz="2200" kern="1200">
                <a:solidFill>
                  <a:srgbClr val="000000"/>
                </a:solidFill>
                <a:latin typeface="+mj-lt"/>
                <a:ea typeface="+mn-ea"/>
                <a:cs typeface="+mn-cs"/>
              </a:defRPr>
            </a:lvl1pPr>
            <a:lvl2pPr marL="742950" indent="-285750" algn="l" defTabSz="457200" rtl="0" eaLnBrk="1" latinLnBrk="0" hangingPunct="1">
              <a:spcBef>
                <a:spcPct val="20000"/>
              </a:spcBef>
              <a:buFont typeface="Arial"/>
              <a:buChar char="–"/>
              <a:defRPr sz="1800" kern="1200">
                <a:solidFill>
                  <a:srgbClr val="000000"/>
                </a:solidFill>
                <a:latin typeface="+mj-lt"/>
                <a:ea typeface="+mn-ea"/>
                <a:cs typeface="+mn-cs"/>
              </a:defRPr>
            </a:lvl2pPr>
            <a:lvl3pPr marL="1143000" indent="-228600" algn="l" defTabSz="457200" rtl="0" eaLnBrk="1" latinLnBrk="0" hangingPunct="1">
              <a:spcBef>
                <a:spcPct val="20000"/>
              </a:spcBef>
              <a:buFont typeface="Arial"/>
              <a:buChar char="•"/>
              <a:defRPr sz="1800" kern="1200">
                <a:solidFill>
                  <a:srgbClr val="000000"/>
                </a:solidFill>
                <a:latin typeface="+mj-lt"/>
                <a:ea typeface="+mn-ea"/>
                <a:cs typeface="+mn-cs"/>
              </a:defRPr>
            </a:lvl3pPr>
            <a:lvl4pPr marL="1600200" indent="-228600" algn="l" defTabSz="457200" rtl="0" eaLnBrk="1" latinLnBrk="0" hangingPunct="1">
              <a:spcBef>
                <a:spcPct val="20000"/>
              </a:spcBef>
              <a:buFont typeface="Arial"/>
              <a:buChar char="–"/>
              <a:defRPr sz="1800" kern="1200">
                <a:solidFill>
                  <a:srgbClr val="000000"/>
                </a:solidFill>
                <a:latin typeface="+mj-lt"/>
                <a:ea typeface="+mn-ea"/>
                <a:cs typeface="+mn-cs"/>
              </a:defRPr>
            </a:lvl4pPr>
            <a:lvl5pPr marL="2057400" indent="-228600" algn="l" defTabSz="457200" rtl="0" eaLnBrk="1" latinLnBrk="0" hangingPunct="1">
              <a:spcBef>
                <a:spcPct val="20000"/>
              </a:spcBef>
              <a:buFont typeface="Arial"/>
              <a:buChar char="»"/>
              <a:defRPr sz="1800" kern="1200">
                <a:solidFill>
                  <a:srgbClr val="000000"/>
                </a:solidFill>
                <a:latin typeface="+mj-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sz="2400" dirty="0"/>
              <a:t>Revised: “Higher rainfall increases the number of people testing positive for malaria with RDTs and microscopy”</a:t>
            </a:r>
          </a:p>
        </p:txBody>
      </p:sp>
    </p:spTree>
    <p:extLst>
      <p:ext uri="{BB962C8B-B14F-4D97-AF65-F5344CB8AC3E}">
        <p14:creationId xmlns:p14="http://schemas.microsoft.com/office/powerpoint/2010/main" val="4159092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latin typeface="+mj-lt"/>
              </a:rPr>
              <a:t>Feedback &amp; brainstorming	</a:t>
            </a:r>
          </a:p>
        </p:txBody>
      </p:sp>
      <p:sp>
        <p:nvSpPr>
          <p:cNvPr id="3" name="Content Placeholder 2"/>
          <p:cNvSpPr>
            <a:spLocks noGrp="1"/>
          </p:cNvSpPr>
          <p:nvPr>
            <p:ph idx="1"/>
          </p:nvPr>
        </p:nvSpPr>
        <p:spPr/>
        <p:txBody>
          <a:bodyPr/>
          <a:lstStyle/>
          <a:p>
            <a:pPr marL="0" indent="0">
              <a:buNone/>
            </a:pPr>
            <a:r>
              <a:rPr lang="en-GB" i="1" dirty="0"/>
              <a:t>Good practices of formulating hypotheses</a:t>
            </a:r>
          </a:p>
          <a:p>
            <a:pPr marL="342900" lvl="0" indent="-342900">
              <a:buFont typeface="Arial" panose="020B0604020202020204" pitchFamily="34" charset="0"/>
              <a:buChar char="•"/>
            </a:pPr>
            <a:endParaRPr lang="en-GB" dirty="0"/>
          </a:p>
          <a:p>
            <a:pPr marL="342900" lvl="0" indent="-342900">
              <a:buFont typeface="Arial" panose="020B0604020202020204" pitchFamily="34" charset="0"/>
              <a:buChar char="•"/>
            </a:pPr>
            <a:r>
              <a:rPr lang="en-GB" dirty="0"/>
              <a:t>It’s a statement - it’s not a question </a:t>
            </a:r>
          </a:p>
          <a:p>
            <a:pPr marL="342900" lvl="0" indent="-342900">
              <a:buFont typeface="Arial" panose="020B0604020202020204" pitchFamily="34" charset="0"/>
              <a:buChar char="•"/>
            </a:pPr>
            <a:r>
              <a:rPr lang="en-GB" dirty="0"/>
              <a:t>Define variables – how they are quantified</a:t>
            </a:r>
          </a:p>
          <a:p>
            <a:pPr marL="342900" lvl="0" indent="-342900">
              <a:buFont typeface="Arial" panose="020B0604020202020204" pitchFamily="34" charset="0"/>
              <a:buChar char="•"/>
            </a:pPr>
            <a:r>
              <a:rPr lang="en-GB" dirty="0"/>
              <a:t>Mirror the research question</a:t>
            </a:r>
          </a:p>
          <a:p>
            <a:pPr marL="342900" lvl="0" indent="-342900">
              <a:buFont typeface="Arial" panose="020B0604020202020204" pitchFamily="34" charset="0"/>
              <a:buChar char="•"/>
            </a:pPr>
            <a:r>
              <a:rPr lang="en-GB" dirty="0"/>
              <a:t>Neither too specific nor too general</a:t>
            </a:r>
          </a:p>
          <a:p>
            <a:pPr marL="342900" lvl="0" indent="-342900">
              <a:buFont typeface="Arial" panose="020B0604020202020204" pitchFamily="34" charset="0"/>
              <a:buChar char="•"/>
            </a:pPr>
            <a:r>
              <a:rPr lang="en-GB" dirty="0"/>
              <a:t>It’s a prediction of consequences </a:t>
            </a:r>
          </a:p>
          <a:p>
            <a:pPr marL="342900" lvl="0" indent="-342900">
              <a:buFont typeface="Arial" panose="020B0604020202020204" pitchFamily="34" charset="0"/>
              <a:buChar char="•"/>
            </a:pPr>
            <a:r>
              <a:rPr lang="en-GB" dirty="0"/>
              <a:t>Considered valuable even if proven false</a:t>
            </a:r>
          </a:p>
          <a:p>
            <a:pPr lvl="0"/>
            <a:endParaRPr lang="en-GB" dirty="0"/>
          </a:p>
          <a:p>
            <a:pPr marL="0" indent="0">
              <a:buNone/>
            </a:pPr>
            <a:endParaRPr lang="en-GB" i="1" dirty="0"/>
          </a:p>
        </p:txBody>
      </p:sp>
    </p:spTree>
    <p:extLst>
      <p:ext uri="{BB962C8B-B14F-4D97-AF65-F5344CB8AC3E}">
        <p14:creationId xmlns:p14="http://schemas.microsoft.com/office/powerpoint/2010/main" val="3526953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Hypothesis testing</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endParaRPr lang="en-GB" dirty="0"/>
          </a:p>
          <a:p>
            <a:r>
              <a:rPr lang="en-GB" dirty="0">
                <a:sym typeface="Wingdings" panose="05000000000000000000" pitchFamily="2" charset="2"/>
              </a:rPr>
              <a:t>Hypothesis (or significance) testing</a:t>
            </a:r>
          </a:p>
          <a:p>
            <a:endParaRPr lang="en-GB" dirty="0">
              <a:sym typeface="Wingdings" panose="05000000000000000000" pitchFamily="2" charset="2"/>
            </a:endParaRPr>
          </a:p>
          <a:p>
            <a:pPr marL="342900" indent="-342900">
              <a:buFont typeface="Arial" panose="020B0604020202020204" pitchFamily="34" charset="0"/>
              <a:buChar char="•"/>
            </a:pPr>
            <a:r>
              <a:rPr lang="en-GB" i="1" dirty="0"/>
              <a:t>The purpose of hypothesis testing is to make an inference about the population of interest on the basis of a random sample taken from that population. </a:t>
            </a:r>
          </a:p>
          <a:p>
            <a:pPr marL="0" indent="0">
              <a:buNone/>
            </a:pPr>
            <a:r>
              <a:rPr lang="en-GB" dirty="0">
                <a:sym typeface="Wingdings" panose="05000000000000000000" pitchFamily="2" charset="2"/>
              </a:rPr>
              <a:t> </a:t>
            </a:r>
          </a:p>
          <a:p>
            <a:endParaRPr lang="en-GB" dirty="0"/>
          </a:p>
        </p:txBody>
      </p:sp>
    </p:spTree>
    <p:extLst>
      <p:ext uri="{BB962C8B-B14F-4D97-AF65-F5344CB8AC3E}">
        <p14:creationId xmlns:p14="http://schemas.microsoft.com/office/powerpoint/2010/main" val="3288379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t>Defining the Null Hypothesis</a:t>
            </a:r>
          </a:p>
        </p:txBody>
      </p:sp>
      <p:sp>
        <p:nvSpPr>
          <p:cNvPr id="3" name="Content Placeholder 2"/>
          <p:cNvSpPr>
            <a:spLocks noGrp="1"/>
          </p:cNvSpPr>
          <p:nvPr>
            <p:ph idx="1"/>
          </p:nvPr>
        </p:nvSpPr>
        <p:spPr/>
        <p:txBody>
          <a:bodyPr>
            <a:normAutofit/>
          </a:bodyPr>
          <a:lstStyle/>
          <a:p>
            <a:r>
              <a:rPr lang="en-GB" sz="2400" dirty="0"/>
              <a:t>Null hypothesis (H</a:t>
            </a:r>
            <a:r>
              <a:rPr lang="en-GB" sz="2400" baseline="-25000" dirty="0"/>
              <a:t>0</a:t>
            </a:r>
            <a:r>
              <a:rPr lang="en-GB" sz="2400" dirty="0"/>
              <a:t>) = There is no effect in the population</a:t>
            </a:r>
            <a:r>
              <a:rPr lang="en-GB" sz="2400" u="sng" dirty="0"/>
              <a:t> </a:t>
            </a:r>
            <a:r>
              <a:rPr lang="en-GB" dirty="0">
                <a:solidFill>
                  <a:schemeClr val="tx1"/>
                </a:solidFill>
              </a:rPr>
              <a:t>Example: “There is no effect of cloth colour on tsetse fly landing.”</a:t>
            </a:r>
          </a:p>
          <a:p>
            <a:endParaRPr lang="en-GB" dirty="0">
              <a:solidFill>
                <a:schemeClr val="tx1"/>
              </a:solidFill>
            </a:endParaRPr>
          </a:p>
          <a:p>
            <a:r>
              <a:rPr lang="en-GB" sz="2400" dirty="0"/>
              <a:t>Alternative hypothesis (H</a:t>
            </a:r>
            <a:r>
              <a:rPr lang="en-GB" sz="2400" baseline="-25000" dirty="0"/>
              <a:t>A</a:t>
            </a:r>
            <a:r>
              <a:rPr lang="en-GB" sz="2400" dirty="0"/>
              <a:t>) = H</a:t>
            </a:r>
            <a:r>
              <a:rPr lang="en-GB" sz="2400" baseline="-25000" dirty="0"/>
              <a:t>A</a:t>
            </a:r>
            <a:r>
              <a:rPr lang="en-GB" sz="2400" dirty="0"/>
              <a:t> formulated more specifically according to study objectives/theory</a:t>
            </a:r>
          </a:p>
          <a:p>
            <a:r>
              <a:rPr lang="en-GB" dirty="0">
                <a:solidFill>
                  <a:schemeClr val="tx1"/>
                </a:solidFill>
              </a:rPr>
              <a:t>“Cloth colour has an effect on tsetse fly landing.”</a:t>
            </a:r>
          </a:p>
          <a:p>
            <a:endParaRPr lang="en-GB" dirty="0">
              <a:solidFill>
                <a:schemeClr val="tx1"/>
              </a:solidFill>
            </a:endParaRPr>
          </a:p>
          <a:p>
            <a:r>
              <a:rPr lang="en-GB" sz="2400" dirty="0"/>
              <a:t>The final conclusion is always given in terms of the null hypothesis:</a:t>
            </a:r>
          </a:p>
          <a:p>
            <a:pPr lvl="1"/>
            <a:r>
              <a:rPr lang="en-GB" sz="2200" dirty="0"/>
              <a:t>e.g. 'reject H</a:t>
            </a:r>
            <a:r>
              <a:rPr lang="en-GB" sz="2200" baseline="-25000" dirty="0"/>
              <a:t>0</a:t>
            </a:r>
            <a:r>
              <a:rPr lang="en-GB" sz="2200" dirty="0"/>
              <a:t> in favour of H</a:t>
            </a:r>
            <a:r>
              <a:rPr lang="en-GB" sz="2200" baseline="-25000" dirty="0"/>
              <a:t>A </a:t>
            </a:r>
            <a:r>
              <a:rPr lang="en-GB" sz="2200" dirty="0"/>
              <a:t>' or 'do not reject H</a:t>
            </a:r>
            <a:r>
              <a:rPr lang="en-GB" sz="2200" baseline="-25000" dirty="0"/>
              <a:t>0 </a:t>
            </a:r>
            <a:r>
              <a:rPr lang="en-GB" sz="2200" dirty="0"/>
              <a:t>' </a:t>
            </a:r>
          </a:p>
        </p:txBody>
      </p:sp>
    </p:spTree>
    <p:extLst>
      <p:ext uri="{BB962C8B-B14F-4D97-AF65-F5344CB8AC3E}">
        <p14:creationId xmlns:p14="http://schemas.microsoft.com/office/powerpoint/2010/main" val="2549549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t>5 steps in hypothesis testing</a:t>
            </a:r>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GB" sz="2400" dirty="0">
                <a:solidFill>
                  <a:srgbClr val="FF0000"/>
                </a:solidFill>
              </a:rPr>
              <a:t>Define the </a:t>
            </a:r>
            <a:r>
              <a:rPr lang="en-GB" sz="2400" i="1" dirty="0">
                <a:solidFill>
                  <a:srgbClr val="FF0000"/>
                </a:solidFill>
              </a:rPr>
              <a:t>null</a:t>
            </a:r>
            <a:r>
              <a:rPr lang="en-GB" sz="2400" dirty="0">
                <a:solidFill>
                  <a:srgbClr val="FF0000"/>
                </a:solidFill>
              </a:rPr>
              <a:t> and </a:t>
            </a:r>
            <a:r>
              <a:rPr lang="en-GB" sz="2400" i="1" dirty="0">
                <a:solidFill>
                  <a:srgbClr val="FF0000"/>
                </a:solidFill>
              </a:rPr>
              <a:t>alternative</a:t>
            </a:r>
            <a:r>
              <a:rPr lang="en-GB" sz="2400" dirty="0">
                <a:solidFill>
                  <a:srgbClr val="FF0000"/>
                </a:solidFill>
              </a:rPr>
              <a:t> hypotheses of the study;</a:t>
            </a:r>
          </a:p>
          <a:p>
            <a:pPr marL="457200" indent="-457200">
              <a:buFont typeface="+mj-lt"/>
              <a:buAutoNum type="arabicPeriod"/>
            </a:pPr>
            <a:endParaRPr lang="en-GB" sz="2400" dirty="0">
              <a:solidFill>
                <a:srgbClr val="FF0000"/>
              </a:solidFill>
            </a:endParaRPr>
          </a:p>
          <a:p>
            <a:pPr marL="457200" indent="-457200">
              <a:buFont typeface="+mj-lt"/>
              <a:buAutoNum type="arabicPeriod"/>
            </a:pPr>
            <a:r>
              <a:rPr lang="en-GB" sz="2400" dirty="0">
                <a:solidFill>
                  <a:srgbClr val="FF0000"/>
                </a:solidFill>
              </a:rPr>
              <a:t>Collect data from a sample of individuals;</a:t>
            </a:r>
          </a:p>
          <a:p>
            <a:pPr marL="457200" indent="-457200">
              <a:buFont typeface="+mj-lt"/>
              <a:buAutoNum type="arabicPeriod"/>
            </a:pPr>
            <a:endParaRPr lang="en-GB" sz="2400" dirty="0"/>
          </a:p>
          <a:p>
            <a:pPr marL="457200" indent="-457200">
              <a:buFont typeface="+mj-lt"/>
              <a:buAutoNum type="arabicPeriod"/>
            </a:pPr>
            <a:r>
              <a:rPr lang="en-GB" sz="2400" dirty="0"/>
              <a:t>Calculate the value of the </a:t>
            </a:r>
            <a:r>
              <a:rPr lang="en-GB" sz="2400" i="1" dirty="0"/>
              <a:t>test statistic</a:t>
            </a:r>
            <a:r>
              <a:rPr lang="en-GB" sz="2400" dirty="0"/>
              <a:t> specific to the null hypothesis and the data;</a:t>
            </a:r>
          </a:p>
          <a:p>
            <a:pPr marL="457200" indent="-457200">
              <a:buFont typeface="+mj-lt"/>
              <a:buAutoNum type="arabicPeriod"/>
            </a:pPr>
            <a:endParaRPr lang="en-GB" sz="2400" dirty="0"/>
          </a:p>
          <a:p>
            <a:pPr marL="457200" indent="-457200">
              <a:buFont typeface="+mj-lt"/>
              <a:buAutoNum type="arabicPeriod"/>
            </a:pPr>
            <a:r>
              <a:rPr lang="en-GB" sz="2400" dirty="0"/>
              <a:t>Compare the value of the test statistic to values from a known probability distribution;</a:t>
            </a:r>
          </a:p>
          <a:p>
            <a:pPr marL="457200" indent="-457200">
              <a:buFont typeface="+mj-lt"/>
              <a:buAutoNum type="arabicPeriod"/>
            </a:pPr>
            <a:endParaRPr lang="en-GB" sz="2400" dirty="0"/>
          </a:p>
          <a:p>
            <a:pPr marL="457200" indent="-457200">
              <a:buFont typeface="+mj-lt"/>
              <a:buAutoNum type="arabicPeriod"/>
            </a:pPr>
            <a:r>
              <a:rPr lang="en-GB" sz="2400" dirty="0"/>
              <a:t>Interpret the </a:t>
            </a:r>
            <a:r>
              <a:rPr lang="en-GB" sz="2400" i="1" dirty="0"/>
              <a:t>P-</a:t>
            </a:r>
            <a:r>
              <a:rPr lang="en-GB" sz="2400" dirty="0"/>
              <a:t>value and results. </a:t>
            </a:r>
          </a:p>
        </p:txBody>
      </p:sp>
    </p:spTree>
    <p:extLst>
      <p:ext uri="{BB962C8B-B14F-4D97-AF65-F5344CB8AC3E}">
        <p14:creationId xmlns:p14="http://schemas.microsoft.com/office/powerpoint/2010/main" val="225867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‘Errors’ in Hypothesis Testing</a:t>
            </a:r>
          </a:p>
        </p:txBody>
      </p:sp>
      <p:sp>
        <p:nvSpPr>
          <p:cNvPr id="3" name="Content Placeholder 2"/>
          <p:cNvSpPr>
            <a:spLocks noGrp="1"/>
          </p:cNvSpPr>
          <p:nvPr>
            <p:ph idx="1"/>
          </p:nvPr>
        </p:nvSpPr>
        <p:spPr/>
        <p:txBody>
          <a:bodyPr>
            <a:normAutofit/>
          </a:bodyPr>
          <a:lstStyle/>
          <a:p>
            <a:r>
              <a:rPr lang="en-GB" b="1" dirty="0"/>
              <a:t>Type I Error: </a:t>
            </a:r>
            <a:r>
              <a:rPr lang="en-GB" dirty="0"/>
              <a:t>We reject the null hypothesis when it is true. Denoted by </a:t>
            </a:r>
            <a:r>
              <a:rPr lang="el-GR" dirty="0"/>
              <a:t>α</a:t>
            </a:r>
            <a:r>
              <a:rPr lang="en-GB" dirty="0"/>
              <a:t> (significance level of the test). Reject H</a:t>
            </a:r>
            <a:r>
              <a:rPr lang="en-GB" sz="2000" baseline="-25000" dirty="0"/>
              <a:t>0 </a:t>
            </a:r>
            <a:r>
              <a:rPr lang="en-GB" dirty="0"/>
              <a:t>if P &lt; </a:t>
            </a:r>
            <a:r>
              <a:rPr lang="el-GR" dirty="0"/>
              <a:t>α</a:t>
            </a:r>
            <a:r>
              <a:rPr lang="en-GB" dirty="0"/>
              <a:t>. </a:t>
            </a:r>
          </a:p>
          <a:p>
            <a:r>
              <a:rPr lang="en-GB" dirty="0">
                <a:solidFill>
                  <a:srgbClr val="0070C0"/>
                </a:solidFill>
              </a:rPr>
              <a:t>For example:</a:t>
            </a:r>
            <a:r>
              <a:rPr lang="en-GB" dirty="0"/>
              <a:t> </a:t>
            </a:r>
            <a:r>
              <a:rPr lang="en-GB" i="1" dirty="0"/>
              <a:t>A type I error would occur if we concluded that the two drugs produced different effects when in fact there was no difference between them. </a:t>
            </a:r>
          </a:p>
          <a:p>
            <a:pPr marL="0" indent="0">
              <a:buNone/>
            </a:pPr>
            <a:endParaRPr lang="en-GB" i="1" dirty="0"/>
          </a:p>
          <a:p>
            <a:pPr marL="0" indent="0">
              <a:buNone/>
            </a:pPr>
            <a:endParaRPr lang="en-GB" i="1" dirty="0"/>
          </a:p>
          <a:p>
            <a:pPr marL="0" indent="0">
              <a:buNone/>
            </a:pPr>
            <a:endParaRPr lang="en-GB" i="1" dirty="0"/>
          </a:p>
          <a:p>
            <a:r>
              <a:rPr lang="en-GB" b="1" dirty="0"/>
              <a:t>Type II Error: </a:t>
            </a:r>
            <a:r>
              <a:rPr lang="en-GB" dirty="0"/>
              <a:t>We do not reject the null hypothesis when it is false. Denoted by </a:t>
            </a:r>
            <a:r>
              <a:rPr lang="el-GR" dirty="0"/>
              <a:t>β</a:t>
            </a:r>
            <a:r>
              <a:rPr lang="en-GB" dirty="0"/>
              <a:t>. (1-</a:t>
            </a:r>
            <a:r>
              <a:rPr lang="el-GR" dirty="0"/>
              <a:t> β</a:t>
            </a:r>
            <a:r>
              <a:rPr lang="en-GB" dirty="0"/>
              <a:t>) is the power of the test. </a:t>
            </a:r>
          </a:p>
          <a:p>
            <a:r>
              <a:rPr lang="en-GB" dirty="0">
                <a:solidFill>
                  <a:srgbClr val="0070C0"/>
                </a:solidFill>
              </a:rPr>
              <a:t>For example:</a:t>
            </a:r>
            <a:r>
              <a:rPr lang="en-GB" dirty="0"/>
              <a:t> </a:t>
            </a:r>
            <a:r>
              <a:rPr lang="en-GB" i="1" dirty="0"/>
              <a:t>A type II error would occur if it were concluded that the two drugs produced the same effect when in fact they produced different ones.</a:t>
            </a:r>
          </a:p>
        </p:txBody>
      </p:sp>
    </p:spTree>
    <p:extLst>
      <p:ext uri="{BB962C8B-B14F-4D97-AF65-F5344CB8AC3E}">
        <p14:creationId xmlns:p14="http://schemas.microsoft.com/office/powerpoint/2010/main" val="4042272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995588506"/>
              </p:ext>
            </p:extLst>
          </p:nvPr>
        </p:nvGraphicFramePr>
        <p:xfrm>
          <a:off x="1246519" y="1940990"/>
          <a:ext cx="7040253" cy="1557414"/>
        </p:xfrm>
        <a:graphic>
          <a:graphicData uri="http://schemas.openxmlformats.org/drawingml/2006/table">
            <a:tbl>
              <a:tblPr firstRow="1" bandRow="1">
                <a:tableStyleId>{5940675A-B579-460E-94D1-54222C63F5DA}</a:tableStyleId>
              </a:tblPr>
              <a:tblGrid>
                <a:gridCol w="2346751">
                  <a:extLst>
                    <a:ext uri="{9D8B030D-6E8A-4147-A177-3AD203B41FA5}">
                      <a16:colId xmlns:a16="http://schemas.microsoft.com/office/drawing/2014/main" val="143975150"/>
                    </a:ext>
                  </a:extLst>
                </a:gridCol>
                <a:gridCol w="2346751">
                  <a:extLst>
                    <a:ext uri="{9D8B030D-6E8A-4147-A177-3AD203B41FA5}">
                      <a16:colId xmlns:a16="http://schemas.microsoft.com/office/drawing/2014/main" val="246096782"/>
                    </a:ext>
                  </a:extLst>
                </a:gridCol>
                <a:gridCol w="2346751">
                  <a:extLst>
                    <a:ext uri="{9D8B030D-6E8A-4147-A177-3AD203B41FA5}">
                      <a16:colId xmlns:a16="http://schemas.microsoft.com/office/drawing/2014/main" val="3856650673"/>
                    </a:ext>
                  </a:extLst>
                </a:gridCol>
              </a:tblGrid>
              <a:tr h="519138">
                <a:tc>
                  <a:txBody>
                    <a:bodyPr/>
                    <a:lstStyle/>
                    <a:p>
                      <a:endParaRPr lang="en-GB" sz="2400" b="1" dirty="0"/>
                    </a:p>
                  </a:txBody>
                  <a:tcPr/>
                </a:tc>
                <a:tc>
                  <a:txBody>
                    <a:bodyPr/>
                    <a:lstStyle/>
                    <a:p>
                      <a:r>
                        <a:rPr lang="en-GB" sz="2400" b="1" dirty="0"/>
                        <a:t>Reject H</a:t>
                      </a:r>
                      <a:r>
                        <a:rPr lang="en-GB" sz="2400" b="1" baseline="-25000" dirty="0"/>
                        <a:t>0</a:t>
                      </a:r>
                      <a:r>
                        <a:rPr lang="en-GB" sz="2400" b="1" dirty="0"/>
                        <a:t> </a:t>
                      </a:r>
                    </a:p>
                  </a:txBody>
                  <a:tcPr/>
                </a:tc>
                <a:tc>
                  <a:txBody>
                    <a:bodyPr/>
                    <a:lstStyle/>
                    <a:p>
                      <a:r>
                        <a:rPr lang="en-GB" sz="2400" b="1" dirty="0"/>
                        <a:t>Don't reject H</a:t>
                      </a:r>
                      <a:r>
                        <a:rPr lang="en-GB" sz="2400" b="1" baseline="-25000" dirty="0"/>
                        <a:t>0</a:t>
                      </a:r>
                      <a:endParaRPr lang="en-GB" sz="2400" b="1" dirty="0"/>
                    </a:p>
                  </a:txBody>
                  <a:tcPr/>
                </a:tc>
                <a:extLst>
                  <a:ext uri="{0D108BD9-81ED-4DB2-BD59-A6C34878D82A}">
                    <a16:rowId xmlns:a16="http://schemas.microsoft.com/office/drawing/2014/main" val="1628396405"/>
                  </a:ext>
                </a:extLst>
              </a:tr>
              <a:tr h="519138">
                <a:tc>
                  <a:txBody>
                    <a:bodyPr/>
                    <a:lstStyle/>
                    <a:p>
                      <a:r>
                        <a:rPr lang="en-GB" sz="2400" b="1" dirty="0"/>
                        <a:t>H</a:t>
                      </a:r>
                      <a:r>
                        <a:rPr lang="en-GB" sz="2400" b="1" baseline="-25000" dirty="0"/>
                        <a:t>0 </a:t>
                      </a:r>
                      <a:r>
                        <a:rPr lang="en-GB" sz="2400" dirty="0"/>
                        <a:t>true</a:t>
                      </a:r>
                      <a:endParaRPr lang="en-GB" sz="2400" b="1" dirty="0"/>
                    </a:p>
                  </a:txBody>
                  <a:tcPr/>
                </a:tc>
                <a:tc>
                  <a:txBody>
                    <a:bodyPr/>
                    <a:lstStyle/>
                    <a:p>
                      <a:r>
                        <a:rPr lang="en-GB" sz="2400" dirty="0"/>
                        <a:t>Type I Error</a:t>
                      </a:r>
                    </a:p>
                  </a:txBody>
                  <a:tcPr/>
                </a:tc>
                <a:tc>
                  <a:txBody>
                    <a:bodyPr/>
                    <a:lstStyle/>
                    <a:p>
                      <a:r>
                        <a:rPr lang="en-GB" sz="2400" dirty="0"/>
                        <a:t>No error</a:t>
                      </a:r>
                    </a:p>
                  </a:txBody>
                  <a:tcPr/>
                </a:tc>
                <a:extLst>
                  <a:ext uri="{0D108BD9-81ED-4DB2-BD59-A6C34878D82A}">
                    <a16:rowId xmlns:a16="http://schemas.microsoft.com/office/drawing/2014/main" val="1198218300"/>
                  </a:ext>
                </a:extLst>
              </a:tr>
              <a:tr h="519138">
                <a:tc>
                  <a:txBody>
                    <a:bodyPr/>
                    <a:lstStyle/>
                    <a:p>
                      <a:r>
                        <a:rPr lang="en-GB" sz="2400" b="1" dirty="0"/>
                        <a:t>H</a:t>
                      </a:r>
                      <a:r>
                        <a:rPr lang="en-GB" sz="2400" b="1" baseline="-25000" dirty="0"/>
                        <a:t>A </a:t>
                      </a:r>
                      <a:r>
                        <a:rPr lang="en-GB" sz="2400" dirty="0"/>
                        <a:t>true</a:t>
                      </a:r>
                      <a:endParaRPr lang="en-GB" sz="2400" b="1" dirty="0"/>
                    </a:p>
                  </a:txBody>
                  <a:tcPr/>
                </a:tc>
                <a:tc>
                  <a:txBody>
                    <a:bodyPr/>
                    <a:lstStyle/>
                    <a:p>
                      <a:r>
                        <a:rPr lang="en-GB" sz="2400" dirty="0"/>
                        <a:t>No error</a:t>
                      </a:r>
                    </a:p>
                  </a:txBody>
                  <a:tcPr/>
                </a:tc>
                <a:tc>
                  <a:txBody>
                    <a:bodyPr/>
                    <a:lstStyle/>
                    <a:p>
                      <a:r>
                        <a:rPr lang="en-GB" sz="2400" dirty="0"/>
                        <a:t>Type II Error</a:t>
                      </a:r>
                    </a:p>
                  </a:txBody>
                  <a:tcPr/>
                </a:tc>
                <a:extLst>
                  <a:ext uri="{0D108BD9-81ED-4DB2-BD59-A6C34878D82A}">
                    <a16:rowId xmlns:a16="http://schemas.microsoft.com/office/drawing/2014/main" val="2079385788"/>
                  </a:ext>
                </a:extLst>
              </a:tr>
            </a:tbl>
          </a:graphicData>
        </a:graphic>
      </p:graphicFrame>
      <p:sp>
        <p:nvSpPr>
          <p:cNvPr id="5" name="TextBox 4"/>
          <p:cNvSpPr txBox="1"/>
          <p:nvPr/>
        </p:nvSpPr>
        <p:spPr>
          <a:xfrm rot="16200000">
            <a:off x="266042" y="2281890"/>
            <a:ext cx="1442730" cy="461665"/>
          </a:xfrm>
          <a:prstGeom prst="rect">
            <a:avLst/>
          </a:prstGeom>
          <a:noFill/>
        </p:spPr>
        <p:txBody>
          <a:bodyPr wrap="square" rtlCol="0">
            <a:spAutoFit/>
          </a:bodyPr>
          <a:lstStyle/>
          <a:p>
            <a:r>
              <a:rPr lang="en-GB" sz="2400" b="1" dirty="0"/>
              <a:t>Reality</a:t>
            </a:r>
          </a:p>
        </p:txBody>
      </p:sp>
      <p:sp>
        <p:nvSpPr>
          <p:cNvPr id="6" name="TextBox 5"/>
          <p:cNvSpPr txBox="1"/>
          <p:nvPr/>
        </p:nvSpPr>
        <p:spPr>
          <a:xfrm>
            <a:off x="3866810" y="1344969"/>
            <a:ext cx="1937223" cy="461665"/>
          </a:xfrm>
          <a:prstGeom prst="rect">
            <a:avLst/>
          </a:prstGeom>
          <a:noFill/>
        </p:spPr>
        <p:txBody>
          <a:bodyPr wrap="square" rtlCol="0">
            <a:spAutoFit/>
          </a:bodyPr>
          <a:lstStyle/>
          <a:p>
            <a:r>
              <a:rPr lang="en-GB" sz="2400" b="1" dirty="0"/>
              <a:t>Decision</a:t>
            </a:r>
          </a:p>
        </p:txBody>
      </p:sp>
      <p:sp>
        <p:nvSpPr>
          <p:cNvPr id="2" name="TextBox 1"/>
          <p:cNvSpPr txBox="1"/>
          <p:nvPr/>
        </p:nvSpPr>
        <p:spPr>
          <a:xfrm>
            <a:off x="995922" y="3950915"/>
            <a:ext cx="7541444" cy="2862322"/>
          </a:xfrm>
          <a:prstGeom prst="rect">
            <a:avLst/>
          </a:prstGeom>
          <a:noFill/>
        </p:spPr>
        <p:txBody>
          <a:bodyPr wrap="square" rtlCol="0">
            <a:spAutoFit/>
          </a:bodyPr>
          <a:lstStyle/>
          <a:p>
            <a:pPr marL="342900" indent="-342900">
              <a:buFont typeface="Arial" panose="020B0604020202020204" pitchFamily="34" charset="0"/>
              <a:buChar char="•"/>
            </a:pPr>
            <a:r>
              <a:rPr lang="en-GB" sz="2000" dirty="0"/>
              <a:t>Important to have studies that are adequately powered</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Power = Probability of detecting a real treatment effect given it exists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Choice of </a:t>
            </a:r>
            <a:r>
              <a:rPr lang="el-GR" sz="2000" dirty="0"/>
              <a:t>α </a:t>
            </a:r>
            <a:r>
              <a:rPr lang="en-GB" sz="2000" dirty="0"/>
              <a:t>level and power based on a consideration of the relative costs of type I and type II errors.</a:t>
            </a:r>
          </a:p>
          <a:p>
            <a:pPr marL="342900" indent="-342900">
              <a:buFont typeface="Arial" panose="020B0604020202020204" pitchFamily="34" charset="0"/>
              <a:buChar char="•"/>
            </a:pPr>
            <a:endParaRPr lang="en-GB" sz="2000" dirty="0"/>
          </a:p>
          <a:p>
            <a:pPr marL="342900" indent="-342900">
              <a:buFont typeface="Arial" panose="020B0604020202020204" pitchFamily="34" charset="0"/>
              <a:buChar char="•"/>
            </a:pPr>
            <a:r>
              <a:rPr lang="en-GB" sz="2000" dirty="0"/>
              <a:t>Choosing the correct </a:t>
            </a:r>
            <a:r>
              <a:rPr lang="en-GB" sz="2000" b="1" dirty="0"/>
              <a:t>sample size </a:t>
            </a:r>
            <a:r>
              <a:rPr lang="en-GB" sz="2000" dirty="0"/>
              <a:t>is important</a:t>
            </a:r>
          </a:p>
        </p:txBody>
      </p:sp>
      <p:sp>
        <p:nvSpPr>
          <p:cNvPr id="3" name="Title 2">
            <a:extLst>
              <a:ext uri="{FF2B5EF4-FFF2-40B4-BE49-F238E27FC236}">
                <a16:creationId xmlns:a16="http://schemas.microsoft.com/office/drawing/2014/main" id="{D61829F2-2CFE-A043-9DC8-690DA5D2F34D}"/>
              </a:ext>
            </a:extLst>
          </p:cNvPr>
          <p:cNvSpPr>
            <a:spLocks noGrp="1"/>
          </p:cNvSpPr>
          <p:nvPr>
            <p:ph type="title"/>
          </p:nvPr>
        </p:nvSpPr>
        <p:spPr/>
        <p:txBody>
          <a:bodyPr/>
          <a:lstStyle/>
          <a:p>
            <a:endParaRPr lang="en-GB"/>
          </a:p>
        </p:txBody>
      </p:sp>
    </p:spTree>
    <p:extLst>
      <p:ext uri="{BB962C8B-B14F-4D97-AF65-F5344CB8AC3E}">
        <p14:creationId xmlns:p14="http://schemas.microsoft.com/office/powerpoint/2010/main" val="374090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82CCF-1AF1-612C-D578-BF582C22EDB3}"/>
              </a:ext>
            </a:extLst>
          </p:cNvPr>
          <p:cNvSpPr>
            <a:spLocks noGrp="1"/>
          </p:cNvSpPr>
          <p:nvPr>
            <p:ph type="title"/>
          </p:nvPr>
        </p:nvSpPr>
        <p:spPr/>
        <p:txBody>
          <a:bodyPr/>
          <a:lstStyle/>
          <a:p>
            <a:r>
              <a:rPr lang="en-GB" dirty="0"/>
              <a:t>P&amp;P: Generate a Hypothesis Test</a:t>
            </a:r>
          </a:p>
        </p:txBody>
      </p:sp>
      <p:sp>
        <p:nvSpPr>
          <p:cNvPr id="3" name="Content Placeholder 2">
            <a:extLst>
              <a:ext uri="{FF2B5EF4-FFF2-40B4-BE49-F238E27FC236}">
                <a16:creationId xmlns:a16="http://schemas.microsoft.com/office/drawing/2014/main" id="{D53089AD-8B36-F447-C4D8-ED56CEB95C6D}"/>
              </a:ext>
            </a:extLst>
          </p:cNvPr>
          <p:cNvSpPr>
            <a:spLocks noGrp="1"/>
          </p:cNvSpPr>
          <p:nvPr>
            <p:ph idx="1"/>
          </p:nvPr>
        </p:nvSpPr>
        <p:spPr/>
        <p:txBody>
          <a:bodyPr/>
          <a:lstStyle/>
          <a:p>
            <a:endParaRPr lang="en-GB" dirty="0"/>
          </a:p>
          <a:p>
            <a:endParaRPr lang="en-GB" dirty="0"/>
          </a:p>
          <a:p>
            <a:endParaRPr lang="en-GB" dirty="0"/>
          </a:p>
          <a:p>
            <a:endParaRPr lang="en-GB" dirty="0"/>
          </a:p>
          <a:p>
            <a:endParaRPr lang="en-GB" dirty="0"/>
          </a:p>
          <a:p>
            <a:r>
              <a:rPr lang="en-GB" b="1" dirty="0"/>
              <a:t>Consider how you would translate your Research Question into a testable hypothesis</a:t>
            </a:r>
          </a:p>
        </p:txBody>
      </p:sp>
    </p:spTree>
    <p:extLst>
      <p:ext uri="{BB962C8B-B14F-4D97-AF65-F5344CB8AC3E}">
        <p14:creationId xmlns:p14="http://schemas.microsoft.com/office/powerpoint/2010/main" val="786336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E6275-E5E5-D54E-B8F9-5E887F1B955D}"/>
              </a:ext>
            </a:extLst>
          </p:cNvPr>
          <p:cNvSpPr>
            <a:spLocks noGrp="1"/>
          </p:cNvSpPr>
          <p:nvPr>
            <p:ph type="title"/>
          </p:nvPr>
        </p:nvSpPr>
        <p:spPr/>
        <p:txBody>
          <a:bodyPr/>
          <a:lstStyle/>
          <a:p>
            <a:r>
              <a:rPr lang="en-GB" dirty="0"/>
              <a:t>Outline of this Session (Today &amp; Tomorrow)</a:t>
            </a:r>
          </a:p>
        </p:txBody>
      </p:sp>
      <p:sp>
        <p:nvSpPr>
          <p:cNvPr id="3" name="Content Placeholder 2">
            <a:extLst>
              <a:ext uri="{FF2B5EF4-FFF2-40B4-BE49-F238E27FC236}">
                <a16:creationId xmlns:a16="http://schemas.microsoft.com/office/drawing/2014/main" id="{644BD10E-D993-464D-93BA-8C253590E477}"/>
              </a:ext>
            </a:extLst>
          </p:cNvPr>
          <p:cNvSpPr>
            <a:spLocks noGrp="1"/>
          </p:cNvSpPr>
          <p:nvPr>
            <p:ph idx="1"/>
          </p:nvPr>
        </p:nvSpPr>
        <p:spPr/>
        <p:txBody>
          <a:bodyPr/>
          <a:lstStyle/>
          <a:p>
            <a:pPr marL="342900" indent="-342900">
              <a:buFontTx/>
              <a:buChar char="-"/>
            </a:pPr>
            <a:r>
              <a:rPr lang="en-GB" sz="2400" b="1" dirty="0"/>
              <a:t>TODAY</a:t>
            </a:r>
          </a:p>
          <a:p>
            <a:pPr marL="342900" indent="-342900">
              <a:buFontTx/>
              <a:buChar char="-"/>
            </a:pPr>
            <a:r>
              <a:rPr lang="en-GB" sz="2400" b="1" dirty="0"/>
              <a:t>9:00-10:00</a:t>
            </a:r>
            <a:r>
              <a:rPr lang="en-GB" sz="2400" dirty="0"/>
              <a:t> Essential ‘Principles’ of Research Methods </a:t>
            </a:r>
          </a:p>
          <a:p>
            <a:pPr marL="342900" indent="-342900">
              <a:buFontTx/>
              <a:buChar char="-"/>
            </a:pPr>
            <a:r>
              <a:rPr lang="en-GB" sz="2400" b="1" dirty="0"/>
              <a:t>10:30-12:30 </a:t>
            </a:r>
            <a:r>
              <a:rPr lang="en-GB" sz="2400" dirty="0"/>
              <a:t>Applying principles in practice – Rapid Projects </a:t>
            </a:r>
          </a:p>
          <a:p>
            <a:pPr marL="342900" indent="-342900">
              <a:buFontTx/>
              <a:buChar char="-"/>
            </a:pPr>
            <a:endParaRPr lang="en-GB" sz="2400" dirty="0"/>
          </a:p>
          <a:p>
            <a:pPr marL="342900" indent="-342900">
              <a:buFontTx/>
              <a:buChar char="-"/>
            </a:pPr>
            <a:r>
              <a:rPr lang="en-GB" sz="2400" b="1" dirty="0"/>
              <a:t>TOMORROW</a:t>
            </a:r>
          </a:p>
          <a:p>
            <a:pPr marL="342900" indent="-342900">
              <a:buFontTx/>
              <a:buChar char="-"/>
            </a:pPr>
            <a:r>
              <a:rPr lang="en-GB" sz="2400" b="1" dirty="0"/>
              <a:t>14:00-15:00</a:t>
            </a:r>
            <a:r>
              <a:rPr lang="en-GB" sz="2400" dirty="0"/>
              <a:t> Drop-in sessions </a:t>
            </a:r>
          </a:p>
          <a:p>
            <a:pPr marL="342900" indent="-342900">
              <a:buFontTx/>
              <a:buChar char="-"/>
            </a:pPr>
            <a:r>
              <a:rPr lang="en-GB" sz="2400" b="1" dirty="0"/>
              <a:t>15:00-16:00</a:t>
            </a:r>
            <a:r>
              <a:rPr lang="en-GB" sz="2400" dirty="0"/>
              <a:t> Presentations and feedback</a:t>
            </a:r>
          </a:p>
          <a:p>
            <a:pPr marL="342900" indent="-342900">
              <a:buFontTx/>
              <a:buChar char="-"/>
            </a:pPr>
            <a:endParaRPr lang="en-GB" sz="2400" dirty="0"/>
          </a:p>
          <a:p>
            <a:r>
              <a:rPr lang="en-GB" sz="2400" dirty="0"/>
              <a:t>We have LG09 for this Session</a:t>
            </a:r>
          </a:p>
          <a:p>
            <a:endParaRPr lang="en-GB" sz="2400" dirty="0"/>
          </a:p>
          <a:p>
            <a:r>
              <a:rPr lang="en-GB" sz="2400" dirty="0"/>
              <a:t>Slides are here </a:t>
            </a:r>
            <a:r>
              <a:rPr lang="en-GB" sz="2400" dirty="0">
                <a:hlinkClick r:id="rId3"/>
              </a:rPr>
              <a:t>https://tinyurl.com/2p9easuz</a:t>
            </a:r>
            <a:r>
              <a:rPr lang="en-GB" sz="2400" dirty="0"/>
              <a:t> (GitHub page)</a:t>
            </a:r>
          </a:p>
          <a:p>
            <a:pPr marL="342900" indent="-342900">
              <a:buFontTx/>
              <a:buChar char="-"/>
            </a:pPr>
            <a:endParaRPr lang="en-GB" sz="2400" dirty="0"/>
          </a:p>
        </p:txBody>
      </p:sp>
    </p:spTree>
    <p:extLst>
      <p:ext uri="{BB962C8B-B14F-4D97-AF65-F5344CB8AC3E}">
        <p14:creationId xmlns:p14="http://schemas.microsoft.com/office/powerpoint/2010/main" val="27495279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2F01F-C9A2-1840-924B-FBF00869A91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8A47D4-E983-934E-9209-50EF1AC57755}"/>
              </a:ext>
            </a:extLst>
          </p:cNvPr>
          <p:cNvSpPr>
            <a:spLocks noGrp="1"/>
          </p:cNvSpPr>
          <p:nvPr>
            <p:ph idx="1"/>
          </p:nvPr>
        </p:nvSpPr>
        <p:spPr/>
        <p:txBody>
          <a:bodyPr/>
          <a:lstStyle/>
          <a:p>
            <a:endParaRPr lang="en-US" sz="3600" dirty="0"/>
          </a:p>
          <a:p>
            <a:endParaRPr lang="en-US" sz="3600" dirty="0"/>
          </a:p>
          <a:p>
            <a:pPr algn="ctr"/>
            <a:r>
              <a:rPr lang="en-US" sz="3600" dirty="0"/>
              <a:t>3. Methods for Data Collection</a:t>
            </a:r>
          </a:p>
        </p:txBody>
      </p:sp>
    </p:spTree>
    <p:extLst>
      <p:ext uri="{BB962C8B-B14F-4D97-AF65-F5344CB8AC3E}">
        <p14:creationId xmlns:p14="http://schemas.microsoft.com/office/powerpoint/2010/main" val="29739726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t>Defining your variables </a:t>
            </a:r>
          </a:p>
        </p:txBody>
      </p:sp>
      <p:sp>
        <p:nvSpPr>
          <p:cNvPr id="3" name="Content Placeholder 2"/>
          <p:cNvSpPr>
            <a:spLocks noGrp="1"/>
          </p:cNvSpPr>
          <p:nvPr>
            <p:ph idx="1"/>
          </p:nvPr>
        </p:nvSpPr>
        <p:spPr>
          <a:xfrm>
            <a:off x="457200" y="1477818"/>
            <a:ext cx="5524244" cy="4821382"/>
          </a:xfrm>
        </p:spPr>
        <p:txBody>
          <a:bodyPr>
            <a:normAutofit/>
          </a:bodyPr>
          <a:lstStyle/>
          <a:p>
            <a:pPr marL="342900" indent="-342900">
              <a:buFont typeface="Arial" panose="020B0604020202020204" pitchFamily="34" charset="0"/>
              <a:buChar char="•"/>
            </a:pPr>
            <a:r>
              <a:rPr lang="en-GB" dirty="0"/>
              <a:t>What is your outcome (dependent) variable? </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What is/are your exposure (independent; explanatory) variable/s? </a:t>
            </a:r>
          </a:p>
          <a:p>
            <a:pPr marL="342900" indent="-342900">
              <a:buFont typeface="Arial" panose="020B0604020202020204" pitchFamily="34" charset="0"/>
              <a:buChar char="•"/>
            </a:pPr>
            <a:endParaRPr lang="en-GB" dirty="0">
              <a:solidFill>
                <a:srgbClr val="FF0000"/>
              </a:solidFill>
            </a:endParaRPr>
          </a:p>
          <a:p>
            <a:pPr marL="342900" indent="-342900">
              <a:buFont typeface="Arial" panose="020B0604020202020204" pitchFamily="34" charset="0"/>
              <a:buChar char="•"/>
            </a:pPr>
            <a:r>
              <a:rPr lang="en-GB" dirty="0"/>
              <a:t>What is your unit of observation? Determines scale of replication.</a:t>
            </a:r>
          </a:p>
          <a:p>
            <a:pPr lvl="1"/>
            <a:r>
              <a:rPr lang="en-GB" dirty="0"/>
              <a:t>Mosquitoes, traps, houses, villages... </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What is your study population? </a:t>
            </a:r>
          </a:p>
          <a:p>
            <a:pPr lvl="1"/>
            <a:r>
              <a:rPr lang="en-GB" dirty="0"/>
              <a:t>How </a:t>
            </a:r>
            <a:r>
              <a:rPr lang="en-GB" dirty="0" err="1"/>
              <a:t>generalisable</a:t>
            </a:r>
            <a:r>
              <a:rPr lang="en-GB" dirty="0"/>
              <a:t> will your data be?</a:t>
            </a:r>
          </a:p>
        </p:txBody>
      </p:sp>
      <p:pic>
        <p:nvPicPr>
          <p:cNvPr id="4" name="Picture 3" descr="IMG_6367.JPG"/>
          <p:cNvPicPr>
            <a:picLocks noChangeAspect="1"/>
          </p:cNvPicPr>
          <p:nvPr/>
        </p:nvPicPr>
        <p:blipFill>
          <a:blip r:embed="rId3"/>
          <a:stretch>
            <a:fillRect/>
          </a:stretch>
        </p:blipFill>
        <p:spPr>
          <a:xfrm>
            <a:off x="5981444" y="1304160"/>
            <a:ext cx="2880000" cy="4320000"/>
          </a:xfrm>
          <a:prstGeom prst="rect">
            <a:avLst/>
          </a:prstGeom>
        </p:spPr>
      </p:pic>
    </p:spTree>
    <p:extLst>
      <p:ext uri="{BB962C8B-B14F-4D97-AF65-F5344CB8AC3E}">
        <p14:creationId xmlns:p14="http://schemas.microsoft.com/office/powerpoint/2010/main" val="103717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Exposure variables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dirty="0"/>
              <a:t>Danger of including a large number of explanatory variables</a:t>
            </a:r>
          </a:p>
          <a:p>
            <a:pPr marL="342900" indent="-342900">
              <a:buFont typeface="Arial" panose="020B0604020202020204" pitchFamily="34" charset="0"/>
              <a:buChar char="•"/>
            </a:pPr>
            <a:r>
              <a:rPr lang="en-GB" dirty="0"/>
              <a:t>Common sense: Biological or clinical reasons to suspect relationship</a:t>
            </a:r>
          </a:p>
          <a:p>
            <a:pPr marL="342900" indent="-342900">
              <a:buFont typeface="Arial" panose="020B0604020202020204" pitchFamily="34" charset="0"/>
              <a:buChar char="•"/>
            </a:pPr>
            <a:r>
              <a:rPr lang="en-GB" dirty="0" err="1"/>
              <a:t>Univariable</a:t>
            </a:r>
            <a:r>
              <a:rPr lang="en-GB" dirty="0"/>
              <a:t> and multivariable analyses</a:t>
            </a:r>
          </a:p>
          <a:p>
            <a:pPr marL="342900" indent="-342900">
              <a:buFont typeface="Arial" panose="020B0604020202020204" pitchFamily="34" charset="0"/>
              <a:buChar char="•"/>
            </a:pPr>
            <a:r>
              <a:rPr lang="en-GB" u="sng" dirty="0"/>
              <a:t>Interactions</a:t>
            </a:r>
            <a:r>
              <a:rPr lang="en-GB" dirty="0"/>
              <a:t> between explanatory variables (e.g. factorial experiments)</a:t>
            </a:r>
          </a:p>
          <a:p>
            <a:pPr marL="342900" indent="-342900">
              <a:buFont typeface="Arial" panose="020B0604020202020204" pitchFamily="34" charset="0"/>
              <a:buChar char="•"/>
            </a:pPr>
            <a:r>
              <a:rPr lang="en-GB" u="sng" dirty="0"/>
              <a:t>Collinearity</a:t>
            </a:r>
            <a:r>
              <a:rPr lang="en-GB" dirty="0"/>
              <a:t>: 2 explanatory variables are highly correlated </a:t>
            </a:r>
            <a:r>
              <a:rPr lang="en-GB" dirty="0">
                <a:sym typeface="Wingdings" panose="05000000000000000000" pitchFamily="2" charset="2"/>
              </a:rPr>
              <a:t> difficult to evaluate their individual effects in multivariable models</a:t>
            </a:r>
          </a:p>
          <a:p>
            <a:pPr marL="342900" indent="-342900">
              <a:buFont typeface="Arial" panose="020B0604020202020204" pitchFamily="34" charset="0"/>
              <a:buChar char="•"/>
            </a:pPr>
            <a:r>
              <a:rPr lang="en-GB" u="sng" dirty="0">
                <a:sym typeface="Wingdings" panose="05000000000000000000" pitchFamily="2" charset="2"/>
              </a:rPr>
              <a:t>Confounding</a:t>
            </a:r>
            <a:r>
              <a:rPr lang="en-GB" dirty="0">
                <a:sym typeface="Wingdings" panose="05000000000000000000" pitchFamily="2" charset="2"/>
              </a:rPr>
              <a:t>: 2 explanatory variables are both related to the outcome and to each other  failure to adjust may lead to biased estimates of model parameters </a:t>
            </a:r>
          </a:p>
          <a:p>
            <a:r>
              <a:rPr lang="en-GB" dirty="0">
                <a:sym typeface="Wingdings" panose="05000000000000000000" pitchFamily="2" charset="2"/>
              </a:rPr>
              <a:t> Think carefully which factors to measure and include in study design, analysis and how to interpret results</a:t>
            </a:r>
          </a:p>
          <a:p>
            <a:endParaRPr lang="en-GB" dirty="0">
              <a:sym typeface="Wingdings" panose="05000000000000000000" pitchFamily="2" charset="2"/>
            </a:endParaRPr>
          </a:p>
        </p:txBody>
      </p:sp>
    </p:spTree>
    <p:extLst>
      <p:ext uri="{BB962C8B-B14F-4D97-AF65-F5344CB8AC3E}">
        <p14:creationId xmlns:p14="http://schemas.microsoft.com/office/powerpoint/2010/main" val="303177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7874.JPG"/>
          <p:cNvPicPr>
            <a:picLocks noChangeAspect="1"/>
          </p:cNvPicPr>
          <p:nvPr/>
        </p:nvPicPr>
        <p:blipFill>
          <a:blip r:embed="rId2">
            <a:lum bright="41000" contrast="-31000"/>
          </a:blip>
          <a:stretch>
            <a:fillRect/>
          </a:stretch>
        </p:blipFill>
        <p:spPr>
          <a:xfrm>
            <a:off x="0" y="0"/>
            <a:ext cx="9144000" cy="6858000"/>
          </a:xfrm>
          <a:prstGeom prst="rect">
            <a:avLst/>
          </a:prstGeom>
        </p:spPr>
      </p:pic>
      <p:sp>
        <p:nvSpPr>
          <p:cNvPr id="2" name="Title 1"/>
          <p:cNvSpPr>
            <a:spLocks noGrp="1"/>
          </p:cNvSpPr>
          <p:nvPr>
            <p:ph type="title"/>
          </p:nvPr>
        </p:nvSpPr>
        <p:spPr/>
        <p:txBody>
          <a:bodyPr>
            <a:noAutofit/>
          </a:bodyPr>
          <a:lstStyle/>
          <a:p>
            <a:r>
              <a:rPr lang="en-GB" dirty="0">
                <a:solidFill>
                  <a:schemeClr val="tx1"/>
                </a:solidFill>
                <a:latin typeface="+mj-lt"/>
              </a:rPr>
              <a:t>Anticipate the future</a:t>
            </a:r>
          </a:p>
        </p:txBody>
      </p:sp>
      <p:sp>
        <p:nvSpPr>
          <p:cNvPr id="3" name="Content Placeholder 2"/>
          <p:cNvSpPr>
            <a:spLocks noGrp="1"/>
          </p:cNvSpPr>
          <p:nvPr>
            <p:ph idx="1"/>
          </p:nvPr>
        </p:nvSpPr>
        <p:spPr/>
        <p:txBody>
          <a:bodyPr anchor="ctr">
            <a:normAutofit/>
          </a:bodyPr>
          <a:lstStyle/>
          <a:p>
            <a:pPr marL="457200" indent="-457200">
              <a:buFont typeface="Arial" panose="020B0604020202020204" pitchFamily="34" charset="0"/>
              <a:buChar char="•"/>
            </a:pPr>
            <a:r>
              <a:rPr lang="en-GB" sz="2400" b="1" dirty="0">
                <a:solidFill>
                  <a:schemeClr val="tx1"/>
                </a:solidFill>
              </a:rPr>
              <a:t>Create a dummy dataset with your defined variables</a:t>
            </a:r>
          </a:p>
          <a:p>
            <a:pPr marL="457200" indent="-457200">
              <a:buFont typeface="Arial" panose="020B0604020202020204" pitchFamily="34" charset="0"/>
              <a:buChar char="•"/>
            </a:pPr>
            <a:r>
              <a:rPr lang="en-GB" sz="2400" b="1" dirty="0">
                <a:solidFill>
                  <a:schemeClr val="tx1"/>
                </a:solidFill>
              </a:rPr>
              <a:t>How can you analyse it?</a:t>
            </a:r>
          </a:p>
          <a:p>
            <a:pPr marL="457200" indent="-457200">
              <a:buFont typeface="Arial" panose="020B0604020202020204" pitchFamily="34" charset="0"/>
              <a:buChar char="•"/>
            </a:pPr>
            <a:r>
              <a:rPr lang="en-GB" sz="2400" b="1" dirty="0">
                <a:solidFill>
                  <a:schemeClr val="tx1"/>
                </a:solidFill>
              </a:rPr>
              <a:t>What will be the result?</a:t>
            </a:r>
          </a:p>
          <a:p>
            <a:pPr marL="457200" indent="-457200">
              <a:buFont typeface="Arial" panose="020B0604020202020204" pitchFamily="34" charset="0"/>
              <a:buChar char="•"/>
            </a:pPr>
            <a:r>
              <a:rPr lang="en-GB" sz="2400" b="1" dirty="0">
                <a:solidFill>
                  <a:schemeClr val="tx1"/>
                </a:solidFill>
              </a:rPr>
              <a:t>Does this actually answer your hypothesis?</a:t>
            </a:r>
          </a:p>
          <a:p>
            <a:pPr marL="457200" indent="-457200">
              <a:buFont typeface="Arial" panose="020B0604020202020204" pitchFamily="34" charset="0"/>
              <a:buChar char="•"/>
            </a:pPr>
            <a:r>
              <a:rPr lang="en-GB" sz="2400" b="1" dirty="0">
                <a:solidFill>
                  <a:schemeClr val="tx1"/>
                </a:solidFill>
              </a:rPr>
              <a:t>Will it have sufficient power?</a:t>
            </a:r>
          </a:p>
        </p:txBody>
      </p:sp>
    </p:spTree>
    <p:extLst>
      <p:ext uri="{BB962C8B-B14F-4D97-AF65-F5344CB8AC3E}">
        <p14:creationId xmlns:p14="http://schemas.microsoft.com/office/powerpoint/2010/main" val="1246447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Experimental design: Causality</a:t>
            </a:r>
          </a:p>
        </p:txBody>
      </p:sp>
      <p:sp>
        <p:nvSpPr>
          <p:cNvPr id="3" name="Content Placeholder 2"/>
          <p:cNvSpPr>
            <a:spLocks noGrp="1"/>
          </p:cNvSpPr>
          <p:nvPr>
            <p:ph idx="1"/>
          </p:nvPr>
        </p:nvSpPr>
        <p:spPr>
          <a:xfrm>
            <a:off x="457200" y="1477818"/>
            <a:ext cx="8229600" cy="5380182"/>
          </a:xfrm>
        </p:spPr>
        <p:txBody>
          <a:bodyPr>
            <a:noAutofit/>
          </a:bodyPr>
          <a:lstStyle/>
          <a:p>
            <a:r>
              <a:rPr lang="en-GB" dirty="0"/>
              <a:t>We are often most interested in causality, but many experimental designs only illustrate association…</a:t>
            </a:r>
          </a:p>
          <a:p>
            <a:endParaRPr lang="en-GB" dirty="0"/>
          </a:p>
          <a:p>
            <a:r>
              <a:rPr lang="en-GB" dirty="0"/>
              <a:t>Does exposure to a factor cause the outcome? </a:t>
            </a:r>
          </a:p>
          <a:p>
            <a:pPr marL="342900" indent="-342900">
              <a:buFont typeface="Arial" panose="020B0604020202020204" pitchFamily="34" charset="0"/>
              <a:buChar char="•"/>
            </a:pPr>
            <a:r>
              <a:rPr lang="en-GB" dirty="0"/>
              <a:t>Ecological studies (more later) will illustrate association</a:t>
            </a:r>
          </a:p>
          <a:p>
            <a:pPr marL="342900" indent="-342900">
              <a:buFont typeface="Arial" panose="020B0604020202020204" pitchFamily="34" charset="0"/>
              <a:buChar char="•"/>
            </a:pPr>
            <a:r>
              <a:rPr lang="en-GB" dirty="0">
                <a:sym typeface="Wingdings" panose="05000000000000000000" pitchFamily="2" charset="2"/>
              </a:rPr>
              <a:t>Laboratory experiments and RCTs are gold standard (more later)</a:t>
            </a:r>
          </a:p>
          <a:p>
            <a:pPr marL="342900" indent="-342900">
              <a:buFont typeface="Arial" panose="020B0604020202020204" pitchFamily="34" charset="0"/>
              <a:buChar char="•"/>
            </a:pPr>
            <a:endParaRPr lang="en-GB" dirty="0">
              <a:sym typeface="Wingdings" panose="05000000000000000000" pitchFamily="2" charset="2"/>
            </a:endParaRPr>
          </a:p>
          <a:p>
            <a:r>
              <a:rPr lang="en-GB" dirty="0">
                <a:sym typeface="Wingdings" panose="05000000000000000000" pitchFamily="2" charset="2"/>
              </a:rPr>
              <a:t>Some rules for determining causality (Hill 1965): </a:t>
            </a:r>
          </a:p>
          <a:p>
            <a:pPr lvl="1"/>
            <a:r>
              <a:rPr lang="en-GB" sz="1400" dirty="0">
                <a:sym typeface="Wingdings" panose="05000000000000000000" pitchFamily="2" charset="2"/>
              </a:rPr>
              <a:t>Cause must precede effect</a:t>
            </a:r>
          </a:p>
          <a:p>
            <a:pPr lvl="1"/>
            <a:r>
              <a:rPr lang="en-GB" sz="1400" dirty="0">
                <a:sym typeface="Wingdings" panose="05000000000000000000" pitchFamily="2" charset="2"/>
              </a:rPr>
              <a:t>Association should be biologically sensible</a:t>
            </a:r>
          </a:p>
          <a:p>
            <a:pPr lvl="1"/>
            <a:r>
              <a:rPr lang="en-GB" sz="1400" dirty="0">
                <a:sym typeface="Wingdings" panose="05000000000000000000" pitchFamily="2" charset="2"/>
              </a:rPr>
              <a:t>Consistent results from a number of studies</a:t>
            </a:r>
          </a:p>
          <a:p>
            <a:pPr lvl="1"/>
            <a:r>
              <a:rPr lang="en-GB" sz="1400" dirty="0">
                <a:sym typeface="Wingdings" panose="05000000000000000000" pitchFamily="2" charset="2"/>
              </a:rPr>
              <a:t>Strong association between cause and effect</a:t>
            </a:r>
          </a:p>
          <a:p>
            <a:pPr lvl="1"/>
            <a:r>
              <a:rPr lang="en-GB" sz="1400" dirty="0">
                <a:sym typeface="Wingdings" panose="05000000000000000000" pitchFamily="2" charset="2"/>
              </a:rPr>
              <a:t>Dose-response relationship with effect</a:t>
            </a:r>
          </a:p>
          <a:p>
            <a:pPr lvl="1"/>
            <a:r>
              <a:rPr lang="en-GB" sz="1400" dirty="0">
                <a:sym typeface="Wingdings" panose="05000000000000000000" pitchFamily="2" charset="2"/>
              </a:rPr>
              <a:t>Removing factor of interest should reduce risk of disease</a:t>
            </a:r>
          </a:p>
          <a:p>
            <a:pPr lvl="1"/>
            <a:endParaRPr lang="en-GB" sz="2000" dirty="0"/>
          </a:p>
          <a:p>
            <a:r>
              <a:rPr lang="en-GB" dirty="0"/>
              <a:t>Beware of </a:t>
            </a:r>
            <a:r>
              <a:rPr lang="en-GB" dirty="0">
                <a:hlinkClick r:id="rId2"/>
              </a:rPr>
              <a:t>spurious correlations</a:t>
            </a:r>
            <a:r>
              <a:rPr lang="en-GB" dirty="0"/>
              <a:t>…</a:t>
            </a:r>
          </a:p>
        </p:txBody>
      </p:sp>
    </p:spTree>
    <p:extLst>
      <p:ext uri="{BB962C8B-B14F-4D97-AF65-F5344CB8AC3E}">
        <p14:creationId xmlns:p14="http://schemas.microsoft.com/office/powerpoint/2010/main" val="10423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dirty="0"/>
              <a:t>Experimental design: Controls</a:t>
            </a:r>
          </a:p>
        </p:txBody>
      </p:sp>
      <p:sp>
        <p:nvSpPr>
          <p:cNvPr id="3" name="Content Placeholder 2"/>
          <p:cNvSpPr>
            <a:spLocks noGrp="1"/>
          </p:cNvSpPr>
          <p:nvPr>
            <p:ph idx="1"/>
          </p:nvPr>
        </p:nvSpPr>
        <p:spPr/>
        <p:txBody>
          <a:bodyPr>
            <a:normAutofit/>
          </a:bodyPr>
          <a:lstStyle/>
          <a:p>
            <a:pPr>
              <a:buNone/>
            </a:pPr>
            <a:r>
              <a:rPr lang="en-GB" sz="2400" dirty="0"/>
              <a:t>What would have happened in the absence of intervention?</a:t>
            </a:r>
          </a:p>
          <a:p>
            <a:endParaRPr lang="en-GB" sz="2400" dirty="0"/>
          </a:p>
          <a:p>
            <a:pPr>
              <a:buNone/>
            </a:pPr>
            <a:r>
              <a:rPr lang="en-GB" sz="2400" b="1" dirty="0"/>
              <a:t>Observational: </a:t>
            </a:r>
            <a:r>
              <a:rPr lang="en-GB" sz="2400" dirty="0"/>
              <a:t>compare units that happened to be “treated” with those that were not</a:t>
            </a:r>
            <a:r>
              <a:rPr lang="en-GB" sz="2400" b="1" dirty="0"/>
              <a:t> </a:t>
            </a:r>
            <a:r>
              <a:rPr lang="en-GB" sz="2400" dirty="0"/>
              <a:t>treated</a:t>
            </a:r>
          </a:p>
          <a:p>
            <a:pPr>
              <a:buNone/>
            </a:pPr>
            <a:endParaRPr lang="en-GB" sz="2400" dirty="0"/>
          </a:p>
          <a:p>
            <a:pPr>
              <a:buNone/>
            </a:pPr>
            <a:r>
              <a:rPr lang="en-GB" sz="2400" b="1" dirty="0"/>
              <a:t>Experiment:</a:t>
            </a:r>
            <a:r>
              <a:rPr lang="en-GB" sz="2400" dirty="0"/>
              <a:t> compare units assigned to “control” with “treatment” conditions</a:t>
            </a:r>
          </a:p>
          <a:p>
            <a:pPr>
              <a:buNone/>
            </a:pPr>
            <a:endParaRPr lang="en-GB" sz="2400" b="1" dirty="0"/>
          </a:p>
          <a:p>
            <a:pPr>
              <a:buNone/>
            </a:pPr>
            <a:r>
              <a:rPr lang="en-GB" b="1" dirty="0"/>
              <a:t>Negative control: </a:t>
            </a:r>
            <a:r>
              <a:rPr lang="en-GB" dirty="0"/>
              <a:t>No effect when there should be no effect</a:t>
            </a:r>
          </a:p>
          <a:p>
            <a:pPr>
              <a:buNone/>
            </a:pPr>
            <a:r>
              <a:rPr lang="en-GB" b="1" dirty="0"/>
              <a:t>Positive control: </a:t>
            </a:r>
            <a:r>
              <a:rPr lang="en-GB" dirty="0"/>
              <a:t>A known outcome is expected (gold standard) </a:t>
            </a:r>
            <a:endParaRPr lang="en-GB" b="1" dirty="0"/>
          </a:p>
        </p:txBody>
      </p:sp>
    </p:spTree>
    <p:extLst>
      <p:ext uri="{BB962C8B-B14F-4D97-AF65-F5344CB8AC3E}">
        <p14:creationId xmlns:p14="http://schemas.microsoft.com/office/powerpoint/2010/main" val="41795328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Experimental design: Replication</a:t>
            </a:r>
          </a:p>
        </p:txBody>
      </p:sp>
      <p:sp>
        <p:nvSpPr>
          <p:cNvPr id="3" name="Content Placeholder 2"/>
          <p:cNvSpPr>
            <a:spLocks noGrp="1"/>
          </p:cNvSpPr>
          <p:nvPr>
            <p:ph idx="1"/>
          </p:nvPr>
        </p:nvSpPr>
        <p:spPr>
          <a:xfrm>
            <a:off x="457200" y="1891704"/>
            <a:ext cx="8229600" cy="4821382"/>
          </a:xfrm>
        </p:spPr>
        <p:txBody>
          <a:bodyPr>
            <a:normAutofit/>
          </a:bodyPr>
          <a:lstStyle/>
          <a:p>
            <a:r>
              <a:rPr lang="en-GB" sz="2400" dirty="0"/>
              <a:t>Everything varies!</a:t>
            </a:r>
          </a:p>
          <a:p>
            <a:endParaRPr lang="en-GB" sz="2400" dirty="0"/>
          </a:p>
          <a:p>
            <a:pPr marL="342900" indent="-342900">
              <a:buFont typeface="Arial" panose="020B0604020202020204" pitchFamily="34" charset="0"/>
              <a:buChar char="•"/>
            </a:pPr>
            <a:r>
              <a:rPr lang="en-GB" sz="2400" dirty="0"/>
              <a:t>Variation can affect your outcome variable, and design needs to account for natural variability</a:t>
            </a:r>
            <a:endParaRPr lang="en-GB" sz="2400" dirty="0">
              <a:sym typeface="Wingdings" pitchFamily="2" charset="2"/>
            </a:endParaRPr>
          </a:p>
          <a:p>
            <a:pPr marL="342900" indent="-342900">
              <a:buFont typeface="Arial" panose="020B0604020202020204" pitchFamily="34" charset="0"/>
              <a:buChar char="•"/>
            </a:pPr>
            <a:endParaRPr lang="en-GB" sz="2400" dirty="0">
              <a:sym typeface="Wingdings" pitchFamily="2" charset="2"/>
            </a:endParaRPr>
          </a:p>
          <a:p>
            <a:pPr marL="342900" indent="-342900">
              <a:buFont typeface="Arial" panose="020B0604020202020204" pitchFamily="34" charset="0"/>
              <a:buChar char="•"/>
            </a:pPr>
            <a:r>
              <a:rPr lang="en-GB" sz="2400" dirty="0">
                <a:sym typeface="Wingdings" pitchFamily="2" charset="2"/>
              </a:rPr>
              <a:t>Replication increases your power to detect important differences </a:t>
            </a:r>
          </a:p>
          <a:p>
            <a:pPr marL="342900" indent="-342900">
              <a:buFont typeface="Arial" panose="020B0604020202020204" pitchFamily="34" charset="0"/>
              <a:buChar char="•"/>
            </a:pPr>
            <a:endParaRPr lang="en-GB" sz="2400" dirty="0">
              <a:sym typeface="Wingdings" pitchFamily="2" charset="2"/>
            </a:endParaRPr>
          </a:p>
          <a:p>
            <a:pPr marL="342900" indent="-342900">
              <a:buFont typeface="Arial" panose="020B0604020202020204" pitchFamily="34" charset="0"/>
              <a:buChar char="•"/>
            </a:pPr>
            <a:r>
              <a:rPr lang="en-GB" sz="2400" dirty="0">
                <a:sym typeface="Wingdings" pitchFamily="2" charset="2"/>
              </a:rPr>
              <a:t>Not enough replication increases uncertainty around your estimates</a:t>
            </a:r>
          </a:p>
          <a:p>
            <a:pPr>
              <a:buNone/>
            </a:pPr>
            <a:endParaRPr lang="en-GB"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8412" y="224794"/>
            <a:ext cx="3179928" cy="2124092"/>
          </a:xfrm>
          <a:prstGeom prst="rect">
            <a:avLst/>
          </a:prstGeom>
        </p:spPr>
      </p:pic>
    </p:spTree>
    <p:extLst>
      <p:ext uri="{BB962C8B-B14F-4D97-AF65-F5344CB8AC3E}">
        <p14:creationId xmlns:p14="http://schemas.microsoft.com/office/powerpoint/2010/main" val="31653849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r>
              <a:rPr lang="en-GB" dirty="0"/>
              <a:t>Experimental design: Sample size</a:t>
            </a:r>
          </a:p>
        </p:txBody>
      </p:sp>
      <p:sp>
        <p:nvSpPr>
          <p:cNvPr id="3" name="Content Placeholder 2"/>
          <p:cNvSpPr>
            <a:spLocks noGrp="1"/>
          </p:cNvSpPr>
          <p:nvPr>
            <p:ph idx="1"/>
          </p:nvPr>
        </p:nvSpPr>
        <p:spPr/>
        <p:txBody>
          <a:bodyPr anchor="t">
            <a:normAutofit/>
          </a:bodyPr>
          <a:lstStyle/>
          <a:p>
            <a:pPr marL="457200" indent="-457200">
              <a:buFont typeface="Arial" panose="020B0604020202020204" pitchFamily="34" charset="0"/>
              <a:buChar char="•"/>
            </a:pPr>
            <a:r>
              <a:rPr lang="en-GB" sz="2400" dirty="0"/>
              <a:t>We need to expand upon the ‘how many?’ question</a:t>
            </a:r>
          </a:p>
          <a:p>
            <a:pPr marL="457200" indent="-457200">
              <a:buFont typeface="Arial" panose="020B0604020202020204" pitchFamily="34" charset="0"/>
              <a:buChar char="•"/>
            </a:pPr>
            <a:r>
              <a:rPr lang="en-GB" sz="2400" dirty="0"/>
              <a:t>Balance between study precision/power and logistical feasibility</a:t>
            </a:r>
          </a:p>
          <a:p>
            <a:pPr marL="457200" indent="-457200">
              <a:buFont typeface="Arial" panose="020B0604020202020204" pitchFamily="34" charset="0"/>
              <a:buChar char="•"/>
            </a:pPr>
            <a:r>
              <a:rPr lang="en-GB" sz="2400" dirty="0"/>
              <a:t>Based on random variation in population (i.e. use of standard deviation)</a:t>
            </a:r>
          </a:p>
          <a:p>
            <a:pPr marL="457200" indent="-457200">
              <a:buFont typeface="Arial" panose="020B0604020202020204" pitchFamily="34" charset="0"/>
              <a:buChar char="•"/>
            </a:pPr>
            <a:r>
              <a:rPr lang="en-GB" sz="2400" dirty="0"/>
              <a:t>Specify H</a:t>
            </a:r>
            <a:r>
              <a:rPr lang="en-GB" sz="2400" baseline="-25000" dirty="0"/>
              <a:t>A</a:t>
            </a:r>
            <a:r>
              <a:rPr lang="en-GB" sz="2400" dirty="0"/>
              <a:t> or </a:t>
            </a:r>
            <a:r>
              <a:rPr lang="en-GB" sz="2400" i="1" dirty="0"/>
              <a:t>effect size </a:t>
            </a:r>
            <a:r>
              <a:rPr lang="en-GB" sz="2400" dirty="0"/>
              <a:t>to be detected</a:t>
            </a:r>
          </a:p>
          <a:p>
            <a:pPr marL="457200" indent="-457200">
              <a:buFont typeface="Arial" panose="020B0604020202020204" pitchFamily="34" charset="0"/>
              <a:buChar char="•"/>
            </a:pPr>
            <a:r>
              <a:rPr lang="en-GB" sz="2400" dirty="0"/>
              <a:t>Usually focus on primary outcome</a:t>
            </a:r>
          </a:p>
          <a:p>
            <a:pPr marL="457200" indent="-457200">
              <a:buFont typeface="Arial" panose="020B0604020202020204" pitchFamily="34" charset="0"/>
              <a:buChar char="•"/>
            </a:pPr>
            <a:endParaRPr lang="en-GB" sz="2400" dirty="0"/>
          </a:p>
          <a:p>
            <a:pPr marL="457200" indent="-457200">
              <a:buFont typeface="Arial" panose="020B0604020202020204" pitchFamily="34" charset="0"/>
              <a:buChar char="•"/>
            </a:pPr>
            <a:r>
              <a:rPr lang="en-GB" sz="2400" dirty="0"/>
              <a:t>Sample size calculator:</a:t>
            </a:r>
          </a:p>
          <a:p>
            <a:r>
              <a:rPr lang="en-GB" sz="2400" u="sng" dirty="0">
                <a:hlinkClick r:id="rId3"/>
              </a:rPr>
              <a:t>		</a:t>
            </a:r>
            <a:r>
              <a:rPr lang="en-GB" sz="2400" dirty="0">
                <a:hlinkClick r:id="rId3"/>
              </a:rPr>
              <a:t>EpiTools</a:t>
            </a:r>
            <a:endParaRPr lang="en-GB" sz="2400" dirty="0"/>
          </a:p>
          <a:p>
            <a:endParaRPr lang="en-GB" b="1" dirty="0"/>
          </a:p>
        </p:txBody>
      </p:sp>
      <p:pic>
        <p:nvPicPr>
          <p:cNvPr id="8194" name="Picture 2" descr="http://www.understandingrace.org/images/482x270/science/modern_evolutionary.jpg"/>
          <p:cNvPicPr>
            <a:picLocks noChangeAspect="1" noChangeArrowheads="1"/>
          </p:cNvPicPr>
          <p:nvPr/>
        </p:nvPicPr>
        <p:blipFill>
          <a:blip r:embed="rId4"/>
          <a:srcRect/>
          <a:stretch>
            <a:fillRect/>
          </a:stretch>
        </p:blipFill>
        <p:spPr bwMode="auto">
          <a:xfrm>
            <a:off x="5528679" y="4831881"/>
            <a:ext cx="3622866" cy="2029409"/>
          </a:xfrm>
          <a:prstGeom prst="rect">
            <a:avLst/>
          </a:prstGeom>
          <a:noFill/>
        </p:spPr>
      </p:pic>
    </p:spTree>
    <p:extLst>
      <p:ext uri="{BB962C8B-B14F-4D97-AF65-F5344CB8AC3E}">
        <p14:creationId xmlns:p14="http://schemas.microsoft.com/office/powerpoint/2010/main" val="36257180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Experimental Design: Bias</a:t>
            </a:r>
            <a:endParaRPr lang="en-GB" dirty="0">
              <a:highlight>
                <a:srgbClr val="FF0000"/>
              </a:highlight>
            </a:endParaRP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Systematic difference between results from a study and reality</a:t>
            </a:r>
          </a:p>
          <a:p>
            <a:pPr marL="342900" indent="-342900">
              <a:buFont typeface="Arial" panose="020B0604020202020204" pitchFamily="34" charset="0"/>
              <a:buChar char="•"/>
            </a:pPr>
            <a:r>
              <a:rPr lang="en-GB" sz="2400" dirty="0"/>
              <a:t>Bias can crop up everywhere: study design, analysis, publication…</a:t>
            </a:r>
          </a:p>
          <a:p>
            <a:pPr marL="342900" indent="-342900">
              <a:buFont typeface="Arial" panose="020B0604020202020204" pitchFamily="34" charset="0"/>
              <a:buChar char="•"/>
            </a:pPr>
            <a:r>
              <a:rPr lang="en-GB" sz="2400" dirty="0"/>
              <a:t>Overestimate correlations/effect sizes; hide real associations</a:t>
            </a:r>
          </a:p>
          <a:p>
            <a:pPr marL="342900" indent="-342900">
              <a:buFont typeface="Arial" panose="020B0604020202020204" pitchFamily="34" charset="0"/>
              <a:buChar char="•"/>
            </a:pPr>
            <a:r>
              <a:rPr lang="en-GB" sz="2400" dirty="0"/>
              <a:t>Selection/sampling bias – study units not representative of study population </a:t>
            </a:r>
          </a:p>
          <a:p>
            <a:pPr marL="342900" indent="-342900">
              <a:buFont typeface="Arial" panose="020B0604020202020204" pitchFamily="34" charset="0"/>
              <a:buChar char="•"/>
            </a:pPr>
            <a:r>
              <a:rPr lang="en-GB" sz="2400" dirty="0"/>
              <a:t>Information bias – systematic errors in measurements of exposure or outcomes</a:t>
            </a:r>
          </a:p>
          <a:p>
            <a:pPr lvl="1"/>
            <a:r>
              <a:rPr lang="en-GB" sz="2200" dirty="0"/>
              <a:t>E.g. recall bias, measurement bias, application bias  </a:t>
            </a:r>
          </a:p>
          <a:p>
            <a:endParaRPr lang="en-GB" sz="2400" dirty="0"/>
          </a:p>
        </p:txBody>
      </p:sp>
    </p:spTree>
    <p:extLst>
      <p:ext uri="{BB962C8B-B14F-4D97-AF65-F5344CB8AC3E}">
        <p14:creationId xmlns:p14="http://schemas.microsoft.com/office/powerpoint/2010/main" val="33883405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r>
              <a:rPr lang="en-GB" dirty="0"/>
              <a:t>Randomisation</a:t>
            </a:r>
          </a:p>
        </p:txBody>
      </p:sp>
      <p:sp>
        <p:nvSpPr>
          <p:cNvPr id="3" name="Content Placeholder 2"/>
          <p:cNvSpPr>
            <a:spLocks noGrp="1"/>
          </p:cNvSpPr>
          <p:nvPr>
            <p:ph idx="1"/>
          </p:nvPr>
        </p:nvSpPr>
        <p:spPr/>
        <p:txBody>
          <a:bodyPr anchor="t">
            <a:normAutofit/>
          </a:bodyPr>
          <a:lstStyle/>
          <a:p>
            <a:pPr>
              <a:buNone/>
            </a:pPr>
            <a:r>
              <a:rPr lang="en-GB" sz="2400" u="sng" dirty="0"/>
              <a:t>Random sampling</a:t>
            </a:r>
            <a:r>
              <a:rPr lang="en-GB" sz="2400" dirty="0"/>
              <a:t>: All subjects are equally likely to be selected. Avoids sampling bias. </a:t>
            </a:r>
          </a:p>
          <a:p>
            <a:pPr>
              <a:buNone/>
            </a:pPr>
            <a:r>
              <a:rPr lang="en-GB" sz="2400" u="sng" dirty="0">
                <a:sym typeface="Wingdings" pitchFamily="2" charset="2"/>
              </a:rPr>
              <a:t>Random allocation</a:t>
            </a:r>
            <a:r>
              <a:rPr lang="en-GB" sz="2400" dirty="0">
                <a:sym typeface="Wingdings" pitchFamily="2" charset="2"/>
              </a:rPr>
              <a:t>: Every subject has an equal opportunity to be allocated to the treatment/control groups.</a:t>
            </a:r>
          </a:p>
          <a:p>
            <a:pPr>
              <a:buNone/>
            </a:pPr>
            <a:endParaRPr lang="en-GB" sz="2400" b="1" dirty="0"/>
          </a:p>
          <a:p>
            <a:pPr>
              <a:buNone/>
            </a:pPr>
            <a:r>
              <a:rPr lang="en-GB" sz="2400" b="1" dirty="0"/>
              <a:t>Blinding</a:t>
            </a:r>
          </a:p>
          <a:p>
            <a:pPr>
              <a:buNone/>
            </a:pPr>
            <a:r>
              <a:rPr lang="en-GB" dirty="0"/>
              <a:t>Study participants, researchers (double blind), statisticians...</a:t>
            </a:r>
          </a:p>
          <a:p>
            <a:pPr>
              <a:buNone/>
            </a:pPr>
            <a:r>
              <a:rPr lang="en-GB" dirty="0"/>
              <a:t>do not know “control” </a:t>
            </a:r>
            <a:r>
              <a:rPr lang="en-GB" dirty="0" err="1"/>
              <a:t>vs</a:t>
            </a:r>
            <a:r>
              <a:rPr lang="en-GB" dirty="0"/>
              <a:t> “treatment” allocation</a:t>
            </a:r>
          </a:p>
          <a:p>
            <a:pPr>
              <a:buNone/>
            </a:pPr>
            <a:endParaRPr lang="en-GB" sz="2800" b="1" dirty="0"/>
          </a:p>
          <a:p>
            <a:pPr>
              <a:buFont typeface="Wingdings"/>
              <a:buChar char="à"/>
            </a:pPr>
            <a:endParaRPr lang="en-GB" sz="2400" dirty="0"/>
          </a:p>
        </p:txBody>
      </p:sp>
    </p:spTree>
    <p:extLst>
      <p:ext uri="{BB962C8B-B14F-4D97-AF65-F5344CB8AC3E}">
        <p14:creationId xmlns:p14="http://schemas.microsoft.com/office/powerpoint/2010/main" val="109008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blinds(horizontal)">
                                      <p:cBhvr>
                                        <p:cTn id="7" dur="500"/>
                                        <p:tgtEl>
                                          <p:spTgt spid="3">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blinds(horizontal)">
                                      <p:cBhvr>
                                        <p:cTn id="10" dur="500"/>
                                        <p:tgtEl>
                                          <p:spTgt spid="3">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blinds(horizontal)">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599782" y="1366288"/>
            <a:ext cx="7896224" cy="4273332"/>
            <a:chOff x="571501" y="855047"/>
            <a:chExt cx="7896224" cy="3377683"/>
          </a:xfrm>
        </p:grpSpPr>
        <p:sp>
          <p:nvSpPr>
            <p:cNvPr id="17" name="TextBox 16"/>
            <p:cNvSpPr txBox="1"/>
            <p:nvPr/>
          </p:nvSpPr>
          <p:spPr>
            <a:xfrm>
              <a:off x="6038849" y="3892153"/>
              <a:ext cx="2428876" cy="340577"/>
            </a:xfrm>
            <a:prstGeom prst="rect">
              <a:avLst/>
            </a:prstGeom>
            <a:noFill/>
            <a:ln>
              <a:solidFill>
                <a:schemeClr val="tx1"/>
              </a:solidFill>
            </a:ln>
          </p:spPr>
          <p:txBody>
            <a:bodyPr wrap="square" rtlCol="0">
              <a:spAutoFit/>
            </a:bodyPr>
            <a:lstStyle/>
            <a:p>
              <a:r>
                <a:rPr lang="en-GB" sz="2200" dirty="0"/>
                <a:t>6. Interpret results</a:t>
              </a:r>
            </a:p>
          </p:txBody>
        </p:sp>
        <p:grpSp>
          <p:nvGrpSpPr>
            <p:cNvPr id="26" name="Group 25"/>
            <p:cNvGrpSpPr/>
            <p:nvPr/>
          </p:nvGrpSpPr>
          <p:grpSpPr>
            <a:xfrm>
              <a:off x="571501" y="855047"/>
              <a:ext cx="7310436" cy="3037106"/>
              <a:chOff x="571501" y="855047"/>
              <a:chExt cx="7310436" cy="3037106"/>
            </a:xfrm>
          </p:grpSpPr>
          <p:sp>
            <p:nvSpPr>
              <p:cNvPr id="4" name="TextBox 3"/>
              <p:cNvSpPr txBox="1"/>
              <p:nvPr/>
            </p:nvSpPr>
            <p:spPr>
              <a:xfrm>
                <a:off x="571501" y="855047"/>
                <a:ext cx="2581274" cy="340577"/>
              </a:xfrm>
              <a:prstGeom prst="rect">
                <a:avLst/>
              </a:prstGeom>
              <a:noFill/>
              <a:ln>
                <a:solidFill>
                  <a:schemeClr val="tx1"/>
                </a:solidFill>
              </a:ln>
            </p:spPr>
            <p:txBody>
              <a:bodyPr wrap="square" rtlCol="0">
                <a:spAutoFit/>
              </a:bodyPr>
              <a:lstStyle/>
              <a:p>
                <a:r>
                  <a:rPr lang="en-GB" sz="2200" dirty="0"/>
                  <a:t>1.Research Question</a:t>
                </a:r>
              </a:p>
            </p:txBody>
          </p:sp>
          <p:sp>
            <p:nvSpPr>
              <p:cNvPr id="5" name="TextBox 4"/>
              <p:cNvSpPr txBox="1"/>
              <p:nvPr/>
            </p:nvSpPr>
            <p:spPr>
              <a:xfrm>
                <a:off x="980387" y="1464647"/>
                <a:ext cx="2982013" cy="608174"/>
              </a:xfrm>
              <a:prstGeom prst="rect">
                <a:avLst/>
              </a:prstGeom>
              <a:noFill/>
              <a:ln>
                <a:solidFill>
                  <a:schemeClr val="tx1"/>
                </a:solidFill>
              </a:ln>
            </p:spPr>
            <p:txBody>
              <a:bodyPr wrap="square" rtlCol="0">
                <a:spAutoFit/>
              </a:bodyPr>
              <a:lstStyle/>
              <a:p>
                <a:r>
                  <a:rPr lang="en-GB" sz="2200" dirty="0"/>
                  <a:t>2. Answerable hypotheses</a:t>
                </a:r>
              </a:p>
            </p:txBody>
          </p:sp>
          <p:sp>
            <p:nvSpPr>
              <p:cNvPr id="7" name="TextBox 6"/>
              <p:cNvSpPr txBox="1"/>
              <p:nvPr/>
            </p:nvSpPr>
            <p:spPr>
              <a:xfrm>
                <a:off x="2509837" y="2214268"/>
                <a:ext cx="3881937" cy="316251"/>
              </a:xfrm>
              <a:prstGeom prst="rect">
                <a:avLst/>
              </a:prstGeom>
              <a:noFill/>
              <a:ln>
                <a:solidFill>
                  <a:srgbClr val="FF0000"/>
                </a:solidFill>
              </a:ln>
            </p:spPr>
            <p:txBody>
              <a:bodyPr wrap="square" rtlCol="0">
                <a:spAutoFit/>
              </a:bodyPr>
              <a:lstStyle/>
              <a:p>
                <a:r>
                  <a:rPr lang="en-GB" sz="2000" dirty="0"/>
                  <a:t>3. Methods for data collection</a:t>
                </a:r>
              </a:p>
            </p:txBody>
          </p:sp>
          <p:sp>
            <p:nvSpPr>
              <p:cNvPr id="8" name="TextBox 7"/>
              <p:cNvSpPr txBox="1"/>
              <p:nvPr/>
            </p:nvSpPr>
            <p:spPr>
              <a:xfrm>
                <a:off x="3762874" y="2700232"/>
                <a:ext cx="3023531" cy="340577"/>
              </a:xfrm>
              <a:prstGeom prst="rect">
                <a:avLst/>
              </a:prstGeom>
              <a:noFill/>
              <a:ln>
                <a:solidFill>
                  <a:schemeClr val="tx1"/>
                </a:solidFill>
              </a:ln>
            </p:spPr>
            <p:txBody>
              <a:bodyPr wrap="square" rtlCol="0">
                <a:spAutoFit/>
              </a:bodyPr>
              <a:lstStyle/>
              <a:p>
                <a:r>
                  <a:rPr lang="en-GB" sz="2200" dirty="0"/>
                  <a:t>4. Actual data collection</a:t>
                </a:r>
              </a:p>
            </p:txBody>
          </p:sp>
          <p:sp>
            <p:nvSpPr>
              <p:cNvPr id="9" name="TextBox 8"/>
              <p:cNvSpPr txBox="1"/>
              <p:nvPr/>
            </p:nvSpPr>
            <p:spPr>
              <a:xfrm>
                <a:off x="5138736" y="3320590"/>
                <a:ext cx="2428876" cy="340577"/>
              </a:xfrm>
              <a:prstGeom prst="rect">
                <a:avLst/>
              </a:prstGeom>
              <a:noFill/>
              <a:ln>
                <a:solidFill>
                  <a:schemeClr val="tx1"/>
                </a:solidFill>
              </a:ln>
            </p:spPr>
            <p:txBody>
              <a:bodyPr wrap="square" rtlCol="0">
                <a:spAutoFit/>
              </a:bodyPr>
              <a:lstStyle/>
              <a:p>
                <a:r>
                  <a:rPr lang="en-GB" sz="2200" dirty="0"/>
                  <a:t>5. Suitable analysis</a:t>
                </a:r>
              </a:p>
            </p:txBody>
          </p:sp>
          <p:cxnSp>
            <p:nvCxnSpPr>
              <p:cNvPr id="12" name="Elbow Connector 11"/>
              <p:cNvCxnSpPr>
                <a:cxnSpLocks/>
              </p:cNvCxnSpPr>
              <p:nvPr/>
            </p:nvCxnSpPr>
            <p:spPr>
              <a:xfrm rot="10800000">
                <a:off x="2509838" y="2285103"/>
                <a:ext cx="2628899" cy="1215815"/>
              </a:xfrm>
              <a:prstGeom prst="bentConnector3">
                <a:avLst>
                  <a:gd name="adj1" fmla="val 108696"/>
                </a:avLst>
              </a:prstGeom>
              <a:ln w="15875">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0" name="Shape 19"/>
              <p:cNvCxnSpPr/>
              <p:nvPr/>
            </p:nvCxnSpPr>
            <p:spPr>
              <a:xfrm>
                <a:off x="3962400" y="1698456"/>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hape 20"/>
              <p:cNvCxnSpPr/>
              <p:nvPr/>
            </p:nvCxnSpPr>
            <p:spPr>
              <a:xfrm>
                <a:off x="6774481" y="288839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hape 22"/>
              <p:cNvCxnSpPr/>
              <p:nvPr/>
            </p:nvCxnSpPr>
            <p:spPr>
              <a:xfrm>
                <a:off x="3152775" y="1070491"/>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Shape 23"/>
              <p:cNvCxnSpPr/>
              <p:nvPr/>
            </p:nvCxnSpPr>
            <p:spPr>
              <a:xfrm>
                <a:off x="7567612" y="349799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hape 24"/>
              <p:cNvCxnSpPr/>
              <p:nvPr/>
            </p:nvCxnSpPr>
            <p:spPr>
              <a:xfrm>
                <a:off x="6279882" y="230805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
        <p:nvSpPr>
          <p:cNvPr id="16" name="Title 1"/>
          <p:cNvSpPr>
            <a:spLocks noGrp="1"/>
          </p:cNvSpPr>
          <p:nvPr>
            <p:ph type="title"/>
          </p:nvPr>
        </p:nvSpPr>
        <p:spPr/>
        <p:txBody>
          <a:bodyPr>
            <a:normAutofit/>
          </a:bodyPr>
          <a:lstStyle/>
          <a:p>
            <a:r>
              <a:rPr lang="en-GB" dirty="0"/>
              <a:t>The “Big” Picture</a:t>
            </a:r>
          </a:p>
        </p:txBody>
      </p:sp>
    </p:spTree>
    <p:extLst>
      <p:ext uri="{BB962C8B-B14F-4D97-AF65-F5344CB8AC3E}">
        <p14:creationId xmlns:p14="http://schemas.microsoft.com/office/powerpoint/2010/main" val="27147349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35058-CE0A-3D90-56A8-B97ADC28099C}"/>
              </a:ext>
            </a:extLst>
          </p:cNvPr>
          <p:cNvSpPr>
            <a:spLocks noGrp="1"/>
          </p:cNvSpPr>
          <p:nvPr>
            <p:ph type="title"/>
          </p:nvPr>
        </p:nvSpPr>
        <p:spPr/>
        <p:txBody>
          <a:bodyPr/>
          <a:lstStyle/>
          <a:p>
            <a:r>
              <a:rPr lang="en-GB" dirty="0"/>
              <a:t>P&amp;P: Tangible elements of the study</a:t>
            </a:r>
          </a:p>
        </p:txBody>
      </p:sp>
      <p:sp>
        <p:nvSpPr>
          <p:cNvPr id="3" name="Content Placeholder 2">
            <a:extLst>
              <a:ext uri="{FF2B5EF4-FFF2-40B4-BE49-F238E27FC236}">
                <a16:creationId xmlns:a16="http://schemas.microsoft.com/office/drawing/2014/main" id="{96A8C4B0-7806-4144-8948-020D0D9F8E73}"/>
              </a:ext>
            </a:extLst>
          </p:cNvPr>
          <p:cNvSpPr>
            <a:spLocks noGrp="1"/>
          </p:cNvSpPr>
          <p:nvPr>
            <p:ph idx="1"/>
          </p:nvPr>
        </p:nvSpPr>
        <p:spPr/>
        <p:txBody>
          <a:bodyPr/>
          <a:lstStyle/>
          <a:p>
            <a:endParaRPr lang="en-GB" dirty="0"/>
          </a:p>
          <a:p>
            <a:endParaRPr lang="en-GB" dirty="0"/>
          </a:p>
          <a:p>
            <a:endParaRPr lang="en-GB" dirty="0"/>
          </a:p>
          <a:p>
            <a:r>
              <a:rPr lang="en-GB" dirty="0"/>
              <a:t>Consider the details you have written so far…</a:t>
            </a:r>
          </a:p>
          <a:p>
            <a:pPr marL="342900" indent="-342900">
              <a:buFont typeface="Arial" panose="020B0604020202020204" pitchFamily="34" charset="0"/>
              <a:buChar char="•"/>
            </a:pPr>
            <a:r>
              <a:rPr lang="en-GB" dirty="0"/>
              <a:t>What is the outcome you will measure?</a:t>
            </a:r>
          </a:p>
          <a:p>
            <a:pPr marL="342900" indent="-342900">
              <a:buFont typeface="Arial" panose="020B0604020202020204" pitchFamily="34" charset="0"/>
              <a:buChar char="•"/>
            </a:pPr>
            <a:r>
              <a:rPr lang="en-GB" dirty="0"/>
              <a:t>What other aspects will you need to measure?</a:t>
            </a:r>
          </a:p>
          <a:p>
            <a:pPr marL="342900" indent="-342900">
              <a:buFont typeface="Arial" panose="020B0604020202020204" pitchFamily="34" charset="0"/>
              <a:buChar char="•"/>
            </a:pPr>
            <a:r>
              <a:rPr lang="en-GB" dirty="0"/>
              <a:t>How long will the study need to happen for?</a:t>
            </a:r>
          </a:p>
          <a:p>
            <a:pPr marL="342900" indent="-342900">
              <a:buFont typeface="Arial" panose="020B0604020202020204" pitchFamily="34" charset="0"/>
              <a:buChar char="•"/>
            </a:pPr>
            <a:r>
              <a:rPr lang="en-GB" dirty="0"/>
              <a:t>How much data needs to be collected? When will ‘enough’ be collected?</a:t>
            </a:r>
          </a:p>
        </p:txBody>
      </p:sp>
    </p:spTree>
    <p:extLst>
      <p:ext uri="{BB962C8B-B14F-4D97-AF65-F5344CB8AC3E}">
        <p14:creationId xmlns:p14="http://schemas.microsoft.com/office/powerpoint/2010/main" val="301771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2F01F-C9A2-1840-924B-FBF00869A91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A8A47D4-E983-934E-9209-50EF1AC57755}"/>
              </a:ext>
            </a:extLst>
          </p:cNvPr>
          <p:cNvSpPr>
            <a:spLocks noGrp="1"/>
          </p:cNvSpPr>
          <p:nvPr>
            <p:ph idx="1"/>
          </p:nvPr>
        </p:nvSpPr>
        <p:spPr/>
        <p:txBody>
          <a:bodyPr/>
          <a:lstStyle/>
          <a:p>
            <a:endParaRPr lang="en-US" sz="3600" dirty="0"/>
          </a:p>
          <a:p>
            <a:endParaRPr lang="en-US" sz="3600" dirty="0"/>
          </a:p>
          <a:p>
            <a:pPr algn="ctr"/>
            <a:r>
              <a:rPr lang="en-US" sz="3600" dirty="0"/>
              <a:t>3. Methods for Data Collection – </a:t>
            </a:r>
          </a:p>
          <a:p>
            <a:pPr algn="ctr"/>
            <a:r>
              <a:rPr lang="en-US" sz="3600" dirty="0"/>
              <a:t>study types</a:t>
            </a:r>
          </a:p>
        </p:txBody>
      </p:sp>
    </p:spTree>
    <p:extLst>
      <p:ext uri="{BB962C8B-B14F-4D97-AF65-F5344CB8AC3E}">
        <p14:creationId xmlns:p14="http://schemas.microsoft.com/office/powerpoint/2010/main" val="8642236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Cross-sectional studies</a:t>
            </a:r>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GB" sz="2400" dirty="0"/>
              <a:t>Describe frequency and characteristics of an outcome at single point in time</a:t>
            </a:r>
          </a:p>
          <a:p>
            <a:pPr marL="342900" indent="-342900">
              <a:buFont typeface="Arial" panose="020B0604020202020204" pitchFamily="34" charset="0"/>
              <a:buChar char="•"/>
            </a:pPr>
            <a:r>
              <a:rPr lang="en-GB" sz="2400" dirty="0"/>
              <a:t>Measure disease prevalence but not incidence – cannot observe trends</a:t>
            </a:r>
          </a:p>
          <a:p>
            <a:pPr marL="342900" indent="-342900">
              <a:buFont typeface="Arial" panose="020B0604020202020204" pitchFamily="34" charset="0"/>
              <a:buChar char="•"/>
            </a:pPr>
            <a:r>
              <a:rPr lang="en-GB" sz="2400" dirty="0"/>
              <a:t>Relationship between exposure and outcome non-directional</a:t>
            </a:r>
          </a:p>
          <a:p>
            <a:pPr marL="342900" indent="-342900">
              <a:buFont typeface="Arial" panose="020B0604020202020204" pitchFamily="34" charset="0"/>
              <a:buChar char="•"/>
            </a:pPr>
            <a:r>
              <a:rPr lang="en-GB" sz="2400" dirty="0"/>
              <a:t>Cheap and quick; easy to standardise</a:t>
            </a:r>
          </a:p>
          <a:p>
            <a:pPr marL="342900" indent="-342900">
              <a:buFont typeface="Arial" panose="020B0604020202020204" pitchFamily="34" charset="0"/>
              <a:buChar char="•"/>
            </a:pPr>
            <a:r>
              <a:rPr lang="en-GB" sz="2400" dirty="0"/>
              <a:t>Useful as preliminary studies to formulate hypotheses for intervention studies/trials</a:t>
            </a:r>
          </a:p>
          <a:p>
            <a:pPr marL="342900" indent="-342900">
              <a:buFont typeface="Arial" panose="020B0604020202020204" pitchFamily="34" charset="0"/>
              <a:buChar char="•"/>
            </a:pPr>
            <a:r>
              <a:rPr lang="en-GB" sz="2400" dirty="0"/>
              <a:t>Survey or census, e.g. Malaria Indicator Surveys</a:t>
            </a:r>
          </a:p>
          <a:p>
            <a:endParaRPr lang="en-GB" dirty="0"/>
          </a:p>
        </p:txBody>
      </p:sp>
    </p:spTree>
    <p:extLst>
      <p:ext uri="{BB962C8B-B14F-4D97-AF65-F5344CB8AC3E}">
        <p14:creationId xmlns:p14="http://schemas.microsoft.com/office/powerpoint/2010/main" val="35454131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Case-Control studies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Retrospective: Compare a group of individuals with outcome of interest (=cases) with a group that do not have it (=controls)</a:t>
            </a:r>
          </a:p>
          <a:p>
            <a:pPr marL="342900" indent="-342900">
              <a:buFont typeface="Arial" panose="020B0604020202020204" pitchFamily="34" charset="0"/>
              <a:buChar char="•"/>
            </a:pPr>
            <a:r>
              <a:rPr lang="en-GB" sz="2400" dirty="0"/>
              <a:t>Compare exposures to (risk) factors in the past to explain outcome of interest, measured by odds of outcome (calculate odds ratios; ORs)</a:t>
            </a:r>
          </a:p>
          <a:p>
            <a:pPr marL="342900" indent="-342900">
              <a:buFont typeface="Arial" panose="020B0604020202020204" pitchFamily="34" charset="0"/>
              <a:buChar char="•"/>
            </a:pPr>
            <a:r>
              <a:rPr lang="en-GB" sz="2400" dirty="0"/>
              <a:t>Selection bias – have precise and unambiguous eligibility criteria</a:t>
            </a:r>
          </a:p>
          <a:p>
            <a:pPr marL="342900" indent="-342900">
              <a:buFont typeface="Arial" panose="020B0604020202020204" pitchFamily="34" charset="0"/>
              <a:buChar char="•"/>
            </a:pPr>
            <a:r>
              <a:rPr lang="en-GB" sz="2400" dirty="0"/>
              <a:t>Matching of cases and controls</a:t>
            </a:r>
          </a:p>
          <a:p>
            <a:pPr marL="342900" indent="-342900">
              <a:buFont typeface="Arial" panose="020B0604020202020204" pitchFamily="34" charset="0"/>
              <a:buChar char="•"/>
            </a:pPr>
            <a:r>
              <a:rPr lang="en-GB" sz="2400" dirty="0"/>
              <a:t>Recall bias </a:t>
            </a:r>
          </a:p>
          <a:p>
            <a:pPr marL="342900" indent="-342900">
              <a:buFont typeface="Arial" panose="020B0604020202020204" pitchFamily="34" charset="0"/>
              <a:buChar char="•"/>
            </a:pPr>
            <a:r>
              <a:rPr lang="en-GB" sz="2400" dirty="0"/>
              <a:t>Cheap, quick, easy</a:t>
            </a:r>
          </a:p>
        </p:txBody>
      </p:sp>
    </p:spTree>
    <p:extLst>
      <p:ext uri="{BB962C8B-B14F-4D97-AF65-F5344CB8AC3E}">
        <p14:creationId xmlns:p14="http://schemas.microsoft.com/office/powerpoint/2010/main" val="7201184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Ecological/correlation studies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Associations between outcome and exposures at population level</a:t>
            </a:r>
          </a:p>
          <a:p>
            <a:pPr lvl="1"/>
            <a:r>
              <a:rPr lang="en-GB" sz="2200" dirty="0"/>
              <a:t>Examine exposure-disease relationship between groups at one time point</a:t>
            </a:r>
          </a:p>
          <a:p>
            <a:pPr lvl="1"/>
            <a:r>
              <a:rPr lang="en-GB" sz="2200" dirty="0"/>
              <a:t>Examine exposure-disease relationships over time in one group (time trends)</a:t>
            </a:r>
          </a:p>
          <a:p>
            <a:pPr marL="342900" indent="-342900">
              <a:buFont typeface="Arial" panose="020B0604020202020204" pitchFamily="34" charset="0"/>
              <a:buChar char="•"/>
            </a:pPr>
            <a:r>
              <a:rPr lang="en-GB" sz="2400" dirty="0"/>
              <a:t>Useful to explore hypotheses; quick and cheap</a:t>
            </a:r>
          </a:p>
          <a:p>
            <a:pPr marL="342900" indent="-342900">
              <a:buFont typeface="Arial" panose="020B0604020202020204" pitchFamily="34" charset="0"/>
              <a:buChar char="•"/>
            </a:pPr>
            <a:r>
              <a:rPr lang="en-GB" sz="2400" dirty="0"/>
              <a:t>Overestimate degree of association between variables </a:t>
            </a:r>
          </a:p>
          <a:p>
            <a:pPr marL="342900" indent="-342900">
              <a:buFont typeface="Arial" panose="020B0604020202020204" pitchFamily="34" charset="0"/>
              <a:buChar char="•"/>
            </a:pPr>
            <a:r>
              <a:rPr lang="en-GB" sz="2400" dirty="0"/>
              <a:t>Does not prove cause-effect relationships</a:t>
            </a:r>
          </a:p>
        </p:txBody>
      </p:sp>
    </p:spTree>
    <p:extLst>
      <p:ext uri="{BB962C8B-B14F-4D97-AF65-F5344CB8AC3E}">
        <p14:creationId xmlns:p14="http://schemas.microsoft.com/office/powerpoint/2010/main" val="38481009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Cohort studies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Prospective: Follow group of individuals over time to investigate how exposures affect outcome of interest </a:t>
            </a:r>
          </a:p>
          <a:p>
            <a:pPr marL="342900" indent="-342900">
              <a:buFont typeface="Arial" panose="020B0604020202020204" pitchFamily="34" charset="0"/>
              <a:buChar char="•"/>
            </a:pPr>
            <a:r>
              <a:rPr lang="en-GB" sz="2400" dirty="0"/>
              <a:t>Outcome = estimate of incidence of disease or change in variable over time measured by risk of disease, which allows calculation of relative risk (RR)</a:t>
            </a:r>
            <a:endParaRPr lang="en-GB" sz="2400" dirty="0">
              <a:highlight>
                <a:srgbClr val="FF0000"/>
              </a:highlight>
            </a:endParaRPr>
          </a:p>
          <a:p>
            <a:pPr marL="342900" indent="-342900">
              <a:buFont typeface="Arial" panose="020B0604020202020204" pitchFamily="34" charset="0"/>
              <a:buChar char="•"/>
            </a:pPr>
            <a:r>
              <a:rPr lang="en-GB" sz="2400" dirty="0"/>
              <a:t>Cohort should be representative of relevant population</a:t>
            </a:r>
          </a:p>
          <a:p>
            <a:pPr marL="342900" indent="-342900">
              <a:buFont typeface="Arial" panose="020B0604020202020204" pitchFamily="34" charset="0"/>
              <a:buChar char="•"/>
            </a:pPr>
            <a:r>
              <a:rPr lang="en-GB" sz="2400" dirty="0"/>
              <a:t>Expensive; time consuming (long-term); not suitable for rare outcomes but good for rare exposures </a:t>
            </a:r>
          </a:p>
          <a:p>
            <a:pPr marL="342900" indent="-342900">
              <a:buFont typeface="Arial" panose="020B0604020202020204" pitchFamily="34" charset="0"/>
              <a:buChar char="•"/>
            </a:pPr>
            <a:r>
              <a:rPr lang="en-GB" sz="2400" dirty="0"/>
              <a:t>Risk of loss to follow up (take into account when calculating sample sizes) </a:t>
            </a:r>
          </a:p>
          <a:p>
            <a:pPr marL="342900" indent="-342900">
              <a:buFont typeface="Arial" panose="020B0604020202020204" pitchFamily="34" charset="0"/>
              <a:buChar char="•"/>
            </a:pPr>
            <a:r>
              <a:rPr lang="en-GB" sz="2400" dirty="0"/>
              <a:t>Low risk of recall or selection bias </a:t>
            </a:r>
            <a:endParaRPr lang="en-GB" sz="2400" dirty="0">
              <a:highlight>
                <a:srgbClr val="FF0000"/>
              </a:highlight>
            </a:endParaRPr>
          </a:p>
          <a:p>
            <a:pPr marL="0" indent="0">
              <a:buNone/>
            </a:pPr>
            <a:endParaRPr lang="en-GB" sz="2400" dirty="0">
              <a:highlight>
                <a:srgbClr val="FF0000"/>
              </a:highlight>
            </a:endParaRPr>
          </a:p>
          <a:p>
            <a:endParaRPr lang="en-GB" sz="2400" dirty="0"/>
          </a:p>
        </p:txBody>
      </p:sp>
    </p:spTree>
    <p:extLst>
      <p:ext uri="{BB962C8B-B14F-4D97-AF65-F5344CB8AC3E}">
        <p14:creationId xmlns:p14="http://schemas.microsoft.com/office/powerpoint/2010/main" val="2869063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Laboratory experiments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Animal studies; molecular studies; model systems</a:t>
            </a:r>
          </a:p>
          <a:p>
            <a:pPr marL="342900" indent="-342900">
              <a:buFont typeface="Arial" panose="020B0604020202020204" pitchFamily="34" charset="0"/>
              <a:buChar char="•"/>
            </a:pPr>
            <a:r>
              <a:rPr lang="en-GB" sz="2400" dirty="0"/>
              <a:t>Manipulate variables of interest  </a:t>
            </a:r>
          </a:p>
          <a:p>
            <a:pPr marL="342900" indent="-342900">
              <a:buFont typeface="Arial" panose="020B0604020202020204" pitchFamily="34" charset="0"/>
              <a:buChar char="•"/>
            </a:pPr>
            <a:r>
              <a:rPr lang="en-GB" sz="2400" dirty="0"/>
              <a:t>Controlled conditions, exclude as much unexplained variation as possible</a:t>
            </a:r>
          </a:p>
          <a:p>
            <a:pPr lvl="1"/>
            <a:r>
              <a:rPr lang="en-GB" sz="2200" dirty="0"/>
              <a:t>Environmental conditions</a:t>
            </a:r>
          </a:p>
          <a:p>
            <a:pPr lvl="1"/>
            <a:r>
              <a:rPr lang="en-GB" sz="2200" dirty="0"/>
              <a:t>Physiological status of subjects</a:t>
            </a:r>
          </a:p>
          <a:p>
            <a:pPr lvl="1"/>
            <a:r>
              <a:rPr lang="en-GB" sz="2200" dirty="0"/>
              <a:t>Genetic factors of subjects</a:t>
            </a:r>
            <a:endParaRPr lang="en-GB" sz="2600" dirty="0"/>
          </a:p>
          <a:p>
            <a:pPr marL="342900" indent="-342900">
              <a:buFont typeface="Arial" panose="020B0604020202020204" pitchFamily="34" charset="0"/>
              <a:buChar char="•"/>
            </a:pPr>
            <a:r>
              <a:rPr lang="en-GB" sz="2400" dirty="0"/>
              <a:t>Look out effect of exposures in isolation – reductionist?</a:t>
            </a:r>
          </a:p>
          <a:p>
            <a:pPr marL="342900" indent="-342900">
              <a:buFont typeface="Arial" panose="020B0604020202020204" pitchFamily="34" charset="0"/>
              <a:buChar char="•"/>
            </a:pPr>
            <a:r>
              <a:rPr lang="en-GB" sz="2400" dirty="0"/>
              <a:t>Simplify the natural world – </a:t>
            </a:r>
            <a:r>
              <a:rPr lang="en-GB" sz="2400" dirty="0" err="1"/>
              <a:t>generalisable</a:t>
            </a:r>
            <a:r>
              <a:rPr lang="en-GB" sz="2400" dirty="0"/>
              <a:t>?</a:t>
            </a:r>
          </a:p>
        </p:txBody>
      </p:sp>
    </p:spTree>
    <p:extLst>
      <p:ext uri="{BB962C8B-B14F-4D97-AF65-F5344CB8AC3E}">
        <p14:creationId xmlns:p14="http://schemas.microsoft.com/office/powerpoint/2010/main" val="22158482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Factorial experiments</a:t>
            </a:r>
          </a:p>
        </p:txBody>
      </p:sp>
      <p:sp>
        <p:nvSpPr>
          <p:cNvPr id="3" name="Content Placeholder 2"/>
          <p:cNvSpPr>
            <a:spLocks noGrp="1"/>
          </p:cNvSpPr>
          <p:nvPr>
            <p:ph idx="1"/>
          </p:nvPr>
        </p:nvSpPr>
        <p:spPr/>
        <p:txBody>
          <a:bodyPr>
            <a:normAutofit/>
          </a:bodyPr>
          <a:lstStyle/>
          <a:p>
            <a:r>
              <a:rPr lang="en-GB" sz="2400" dirty="0"/>
              <a:t>Simultaneous analysis of any number of factors of interest</a:t>
            </a:r>
          </a:p>
          <a:p>
            <a:r>
              <a:rPr lang="en-GB" sz="2400" dirty="0"/>
              <a:t>2x2 factorial experiment: 2 factors each at 2 levels</a:t>
            </a:r>
          </a:p>
          <a:p>
            <a:endParaRPr lang="en-GB" sz="2400" dirty="0"/>
          </a:p>
          <a:p>
            <a:pPr marL="0" indent="0">
              <a:buNone/>
            </a:pPr>
            <a:r>
              <a:rPr lang="en-GB" sz="2400" dirty="0"/>
              <a:t> </a:t>
            </a:r>
          </a:p>
          <a:p>
            <a:endParaRPr lang="en-GB" sz="2400" dirty="0"/>
          </a:p>
          <a:p>
            <a:endParaRPr lang="en-GB" sz="2400" dirty="0"/>
          </a:p>
          <a:p>
            <a:r>
              <a:rPr lang="en-GB" sz="2400" dirty="0"/>
              <a:t>Test whether 2 factors are interactive, i.e. whether the effect of net treatment is different whether insecticide has been sprayed or not</a:t>
            </a:r>
          </a:p>
          <a:p>
            <a:endParaRPr lang="en-GB" sz="2400" dirty="0"/>
          </a:p>
        </p:txBody>
      </p:sp>
      <p:graphicFrame>
        <p:nvGraphicFramePr>
          <p:cNvPr id="4" name="Table 3"/>
          <p:cNvGraphicFramePr>
            <a:graphicFrameLocks noGrp="1"/>
          </p:cNvGraphicFramePr>
          <p:nvPr>
            <p:extLst>
              <p:ext uri="{D42A27DB-BD31-4B8C-83A1-F6EECF244321}">
                <p14:modId xmlns:p14="http://schemas.microsoft.com/office/powerpoint/2010/main" val="442250830"/>
              </p:ext>
            </p:extLst>
          </p:nvPr>
        </p:nvGraphicFramePr>
        <p:xfrm>
          <a:off x="1363745" y="2657646"/>
          <a:ext cx="6096000" cy="1112520"/>
        </p:xfrm>
        <a:graphic>
          <a:graphicData uri="http://schemas.openxmlformats.org/drawingml/2006/table">
            <a:tbl>
              <a:tblPr>
                <a:tableStyleId>{D7AC3CCA-C797-4891-BE02-D94E43425B78}</a:tableStyleId>
              </a:tblPr>
              <a:tblGrid>
                <a:gridCol w="2032000">
                  <a:extLst>
                    <a:ext uri="{9D8B030D-6E8A-4147-A177-3AD203B41FA5}">
                      <a16:colId xmlns:a16="http://schemas.microsoft.com/office/drawing/2014/main" val="1845773146"/>
                    </a:ext>
                  </a:extLst>
                </a:gridCol>
                <a:gridCol w="2032000">
                  <a:extLst>
                    <a:ext uri="{9D8B030D-6E8A-4147-A177-3AD203B41FA5}">
                      <a16:colId xmlns:a16="http://schemas.microsoft.com/office/drawing/2014/main" val="2839604612"/>
                    </a:ext>
                  </a:extLst>
                </a:gridCol>
                <a:gridCol w="2032000">
                  <a:extLst>
                    <a:ext uri="{9D8B030D-6E8A-4147-A177-3AD203B41FA5}">
                      <a16:colId xmlns:a16="http://schemas.microsoft.com/office/drawing/2014/main" val="3870032094"/>
                    </a:ext>
                  </a:extLst>
                </a:gridCol>
              </a:tblGrid>
              <a:tr h="370840">
                <a:tc>
                  <a:txBody>
                    <a:bodyPr/>
                    <a:lstStyle/>
                    <a:p>
                      <a:endParaRPr lang="en-GB" dirty="0"/>
                    </a:p>
                  </a:txBody>
                  <a:tcPr/>
                </a:tc>
                <a:tc>
                  <a:txBody>
                    <a:bodyPr/>
                    <a:lstStyle/>
                    <a:p>
                      <a:r>
                        <a:rPr lang="en-GB" dirty="0"/>
                        <a:t>Untreated</a:t>
                      </a:r>
                      <a:r>
                        <a:rPr lang="en-GB" baseline="0" dirty="0"/>
                        <a:t> Net</a:t>
                      </a:r>
                      <a:endParaRPr lang="en-GB" dirty="0"/>
                    </a:p>
                  </a:txBody>
                  <a:tcPr/>
                </a:tc>
                <a:tc>
                  <a:txBody>
                    <a:bodyPr/>
                    <a:lstStyle/>
                    <a:p>
                      <a:r>
                        <a:rPr lang="en-GB" dirty="0"/>
                        <a:t>ITN</a:t>
                      </a:r>
                    </a:p>
                  </a:txBody>
                  <a:tcPr/>
                </a:tc>
                <a:extLst>
                  <a:ext uri="{0D108BD9-81ED-4DB2-BD59-A6C34878D82A}">
                    <a16:rowId xmlns:a16="http://schemas.microsoft.com/office/drawing/2014/main" val="1243165842"/>
                  </a:ext>
                </a:extLst>
              </a:tr>
              <a:tr h="370840">
                <a:tc>
                  <a:txBody>
                    <a:bodyPr/>
                    <a:lstStyle/>
                    <a:p>
                      <a:r>
                        <a:rPr lang="en-GB" dirty="0"/>
                        <a:t>No spraying</a:t>
                      </a:r>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2747785768"/>
                  </a:ext>
                </a:extLst>
              </a:tr>
              <a:tr h="370840">
                <a:tc>
                  <a:txBody>
                    <a:bodyPr/>
                    <a:lstStyle/>
                    <a:p>
                      <a:r>
                        <a:rPr lang="en-GB" dirty="0"/>
                        <a:t>IRS</a:t>
                      </a:r>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2421406835"/>
                  </a:ext>
                </a:extLst>
              </a:tr>
            </a:tbl>
          </a:graphicData>
        </a:graphic>
      </p:graphicFrame>
    </p:spTree>
    <p:extLst>
      <p:ext uri="{BB962C8B-B14F-4D97-AF65-F5344CB8AC3E}">
        <p14:creationId xmlns:p14="http://schemas.microsoft.com/office/powerpoint/2010/main" val="24211743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Randomised Control Trials</a:t>
            </a:r>
          </a:p>
        </p:txBody>
      </p:sp>
      <p:sp>
        <p:nvSpPr>
          <p:cNvPr id="3" name="Content Placeholder 2"/>
          <p:cNvSpPr>
            <a:spLocks noGrp="1"/>
          </p:cNvSpPr>
          <p:nvPr>
            <p:ph idx="1"/>
          </p:nvPr>
        </p:nvSpPr>
        <p:spPr/>
        <p:txBody>
          <a:bodyPr>
            <a:normAutofit/>
          </a:bodyPr>
          <a:lstStyle/>
          <a:p>
            <a:pPr marL="342900" indent="-342900">
              <a:buFont typeface="Arial" panose="020B0604020202020204" pitchFamily="34" charset="0"/>
              <a:buChar char="•"/>
            </a:pPr>
            <a:r>
              <a:rPr lang="en-GB" sz="2400" dirty="0"/>
              <a:t>Exposure randomly allocated to subjects</a:t>
            </a:r>
          </a:p>
          <a:p>
            <a:pPr marL="342900" indent="-342900">
              <a:buFont typeface="Arial" panose="020B0604020202020204" pitchFamily="34" charset="0"/>
              <a:buChar char="•"/>
            </a:pPr>
            <a:r>
              <a:rPr lang="en-GB" sz="2400" dirty="0"/>
              <a:t>Measurements of outcomes: cross-sectional or longitudinal</a:t>
            </a:r>
          </a:p>
          <a:p>
            <a:pPr marL="342900" indent="-342900">
              <a:buFont typeface="Arial" panose="020B0604020202020204" pitchFamily="34" charset="0"/>
              <a:buChar char="•"/>
            </a:pPr>
            <a:r>
              <a:rPr lang="en-GB" sz="2400" dirty="0"/>
              <a:t>Avoid allocation bias</a:t>
            </a:r>
          </a:p>
          <a:p>
            <a:pPr marL="342900" indent="-342900">
              <a:buFont typeface="Arial" panose="020B0604020202020204" pitchFamily="34" charset="0"/>
              <a:buChar char="•"/>
            </a:pPr>
            <a:r>
              <a:rPr lang="en-GB" sz="2400" dirty="0"/>
              <a:t>Provide strong evidence of cause-effect relationships</a:t>
            </a:r>
          </a:p>
          <a:p>
            <a:pPr marL="342900" indent="-342900">
              <a:buFont typeface="Arial" panose="020B0604020202020204" pitchFamily="34" charset="0"/>
              <a:buChar char="•"/>
            </a:pPr>
            <a:r>
              <a:rPr lang="en-GB" sz="2400" dirty="0"/>
              <a:t>Expensive and difficult to design; ethical issues</a:t>
            </a:r>
          </a:p>
          <a:p>
            <a:pPr marL="342900" indent="-342900">
              <a:buFont typeface="Arial" panose="020B0604020202020204" pitchFamily="34" charset="0"/>
              <a:buChar char="•"/>
            </a:pPr>
            <a:r>
              <a:rPr lang="en-GB" sz="2400" dirty="0"/>
              <a:t>External validity – are results valid outside of experimental setting? </a:t>
            </a:r>
          </a:p>
          <a:p>
            <a:endParaRPr lang="en-GB" sz="2400" dirty="0"/>
          </a:p>
          <a:p>
            <a:endParaRPr lang="en-GB" sz="2400" dirty="0"/>
          </a:p>
        </p:txBody>
      </p:sp>
    </p:spTree>
    <p:extLst>
      <p:ext uri="{BB962C8B-B14F-4D97-AF65-F5344CB8AC3E}">
        <p14:creationId xmlns:p14="http://schemas.microsoft.com/office/powerpoint/2010/main" val="6805543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A491A-7C0D-4948-9736-4B9DFD417D9E}"/>
              </a:ext>
            </a:extLst>
          </p:cNvPr>
          <p:cNvSpPr>
            <a:spLocks noGrp="1"/>
          </p:cNvSpPr>
          <p:nvPr>
            <p:ph type="title"/>
          </p:nvPr>
        </p:nvSpPr>
        <p:spPr/>
        <p:txBody>
          <a:bodyPr/>
          <a:lstStyle/>
          <a:p>
            <a:r>
              <a:rPr lang="en-US" dirty="0"/>
              <a:t>Smoking and Cancer</a:t>
            </a:r>
          </a:p>
        </p:txBody>
      </p:sp>
      <p:sp>
        <p:nvSpPr>
          <p:cNvPr id="3" name="Content Placeholder 2">
            <a:extLst>
              <a:ext uri="{FF2B5EF4-FFF2-40B4-BE49-F238E27FC236}">
                <a16:creationId xmlns:a16="http://schemas.microsoft.com/office/drawing/2014/main" id="{08488D74-0641-7D44-900F-B4F7914A9432}"/>
              </a:ext>
            </a:extLst>
          </p:cNvPr>
          <p:cNvSpPr>
            <a:spLocks noGrp="1"/>
          </p:cNvSpPr>
          <p:nvPr>
            <p:ph idx="1"/>
          </p:nvPr>
        </p:nvSpPr>
        <p:spPr>
          <a:xfrm>
            <a:off x="457200" y="1477818"/>
            <a:ext cx="8229600" cy="5101050"/>
          </a:xfrm>
        </p:spPr>
        <p:txBody>
          <a:bodyPr/>
          <a:lstStyle/>
          <a:p>
            <a:r>
              <a:rPr lang="en-US" dirty="0"/>
              <a:t>In the 1940s the UK had the highest lung cancer rates, and incidence exceeded tuberculosis for the first time…</a:t>
            </a:r>
          </a:p>
          <a:p>
            <a:r>
              <a:rPr lang="en-US" dirty="0"/>
              <a:t>	</a:t>
            </a:r>
            <a:r>
              <a:rPr lang="en-US" i="1" dirty="0"/>
              <a:t>Motor cars?  Smoking?</a:t>
            </a:r>
            <a:endParaRPr lang="en-US" dirty="0"/>
          </a:p>
          <a:p>
            <a:endParaRPr lang="en-US" u="sng" dirty="0"/>
          </a:p>
          <a:p>
            <a:r>
              <a:rPr lang="en-US" sz="1800" u="sng" dirty="0"/>
              <a:t>1948</a:t>
            </a:r>
          </a:p>
          <a:p>
            <a:pPr marL="342900" indent="-342900">
              <a:buFont typeface="Arial" panose="020B0604020202020204" pitchFamily="34" charset="0"/>
              <a:buChar char="•"/>
            </a:pPr>
            <a:r>
              <a:rPr lang="en-US" sz="1800" dirty="0"/>
              <a:t>Richard Doll and Austin Bradford Hill began a case-control study of cancer in London hospitals and interviewed patients about daily habits</a:t>
            </a:r>
          </a:p>
          <a:p>
            <a:r>
              <a:rPr lang="en-US" sz="1800" u="sng" dirty="0"/>
              <a:t>1949 </a:t>
            </a:r>
          </a:p>
          <a:p>
            <a:pPr marL="342900" indent="-342900">
              <a:buFont typeface="Arial" panose="020B0604020202020204" pitchFamily="34" charset="0"/>
              <a:buChar char="•"/>
            </a:pPr>
            <a:r>
              <a:rPr lang="en-US" sz="1800" dirty="0"/>
              <a:t>Richard Doll stopped smoking</a:t>
            </a:r>
          </a:p>
          <a:p>
            <a:r>
              <a:rPr lang="en-US" sz="1800" u="sng" dirty="0"/>
              <a:t>1950</a:t>
            </a:r>
          </a:p>
          <a:p>
            <a:pPr marL="342900" indent="-342900">
              <a:buFont typeface="Arial" panose="020B0604020202020204" pitchFamily="34" charset="0"/>
              <a:buChar char="•"/>
            </a:pPr>
            <a:r>
              <a:rPr lang="en-US" sz="1800" dirty="0"/>
              <a:t>“</a:t>
            </a:r>
            <a:r>
              <a:rPr lang="en-GB" sz="1800" dirty="0">
                <a:hlinkClick r:id="rId2"/>
              </a:rPr>
              <a:t>Smoking and Carcinoma of the Lung</a:t>
            </a:r>
            <a:r>
              <a:rPr lang="en-US" sz="1800" dirty="0"/>
              <a:t>” BMJ – smoking assoc. x16 risk </a:t>
            </a:r>
          </a:p>
          <a:p>
            <a:r>
              <a:rPr lang="en-US" sz="1800" u="sng" dirty="0"/>
              <a:t>1954</a:t>
            </a:r>
          </a:p>
          <a:p>
            <a:pPr marL="342900" indent="-342900">
              <a:buFont typeface="Arial" panose="020B0604020202020204" pitchFamily="34" charset="0"/>
              <a:buChar char="•"/>
            </a:pPr>
            <a:r>
              <a:rPr lang="en-US" sz="1800" dirty="0"/>
              <a:t>Doll and Hill: “</a:t>
            </a:r>
            <a:r>
              <a:rPr lang="en-GB" sz="1800" dirty="0">
                <a:hlinkClick r:id="rId3"/>
              </a:rPr>
              <a:t>The Mortality of Doctors in Relation to Their Smoking Habits</a:t>
            </a:r>
            <a:r>
              <a:rPr lang="en-US" sz="1800" dirty="0"/>
              <a:t>” BMJ</a:t>
            </a:r>
          </a:p>
          <a:p>
            <a:pPr marL="342900" indent="-342900">
              <a:buFont typeface="Arial" panose="020B0604020202020204" pitchFamily="34" charset="0"/>
              <a:buChar char="•"/>
            </a:pPr>
            <a:r>
              <a:rPr lang="en-US" sz="1800" dirty="0"/>
              <a:t>A cohort study of doctors where they were followed until death </a:t>
            </a:r>
          </a:p>
          <a:p>
            <a:pPr marL="342900" indent="-342900">
              <a:buFont typeface="Arial" panose="020B0604020202020204" pitchFamily="34" charset="0"/>
              <a:buChar char="•"/>
            </a:pPr>
            <a:r>
              <a:rPr lang="en-US" sz="1800" dirty="0"/>
              <a:t>A dose response relationship with lung cancer and increased risk of heart disease</a:t>
            </a:r>
          </a:p>
        </p:txBody>
      </p:sp>
    </p:spTree>
    <p:extLst>
      <p:ext uri="{BB962C8B-B14F-4D97-AF65-F5344CB8AC3E}">
        <p14:creationId xmlns:p14="http://schemas.microsoft.com/office/powerpoint/2010/main" val="3778054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(1/6) Research Questions</a:t>
            </a:r>
          </a:p>
        </p:txBody>
      </p:sp>
      <p:sp>
        <p:nvSpPr>
          <p:cNvPr id="3" name="Content Placeholder 2"/>
          <p:cNvSpPr>
            <a:spLocks noGrp="1"/>
          </p:cNvSpPr>
          <p:nvPr>
            <p:ph idx="1"/>
          </p:nvPr>
        </p:nvSpPr>
        <p:spPr/>
        <p:txBody>
          <a:bodyPr>
            <a:normAutofit lnSpcReduction="10000"/>
          </a:bodyPr>
          <a:lstStyle/>
          <a:p>
            <a:pPr marL="342900" indent="-342900">
              <a:buFont typeface="Arial" panose="020B0604020202020204" pitchFamily="34" charset="0"/>
              <a:buChar char="•"/>
            </a:pPr>
            <a:r>
              <a:rPr lang="en-GB" sz="2500" dirty="0"/>
              <a:t>Familiarity with the subject</a:t>
            </a:r>
          </a:p>
          <a:p>
            <a:pPr marL="0" indent="0">
              <a:buNone/>
            </a:pPr>
            <a:r>
              <a:rPr lang="en-GB" sz="2500" dirty="0"/>
              <a:t> </a:t>
            </a:r>
          </a:p>
          <a:p>
            <a:pPr marL="342900" indent="-342900">
              <a:buFont typeface="Arial" panose="020B0604020202020204" pitchFamily="34" charset="0"/>
              <a:buChar char="•"/>
            </a:pPr>
            <a:r>
              <a:rPr lang="en-GB" sz="2500" dirty="0"/>
              <a:t>Establish a single primary research question at the beginning of a study</a:t>
            </a:r>
          </a:p>
          <a:p>
            <a:pPr marL="0" indent="0">
              <a:buNone/>
            </a:pPr>
            <a:endParaRPr lang="en-GB" sz="2500" dirty="0"/>
          </a:p>
          <a:p>
            <a:pPr marL="342900" indent="-342900">
              <a:buFont typeface="Arial" panose="020B0604020202020204" pitchFamily="34" charset="0"/>
              <a:buChar char="•"/>
            </a:pPr>
            <a:r>
              <a:rPr lang="en-GB" sz="2500" dirty="0"/>
              <a:t>Basis of the study plan</a:t>
            </a:r>
          </a:p>
          <a:p>
            <a:endParaRPr lang="en-GB" sz="2500" dirty="0"/>
          </a:p>
          <a:p>
            <a:pPr marL="342900" indent="-342900">
              <a:buFont typeface="Arial" panose="020B0604020202020204" pitchFamily="34" charset="0"/>
              <a:buChar char="•"/>
            </a:pPr>
            <a:r>
              <a:rPr lang="en-GB" sz="2500" dirty="0"/>
              <a:t>Clear and concise</a:t>
            </a:r>
          </a:p>
          <a:p>
            <a:endParaRPr lang="en-GB" sz="2500" dirty="0"/>
          </a:p>
          <a:p>
            <a:pPr marL="342900" indent="-342900">
              <a:buFont typeface="Arial" panose="020B0604020202020204" pitchFamily="34" charset="0"/>
              <a:buChar char="•"/>
            </a:pPr>
            <a:r>
              <a:rPr lang="en-GB" sz="2500" dirty="0"/>
              <a:t>Contain the topic being studied (purpose), the variable(s), and the population</a:t>
            </a:r>
          </a:p>
        </p:txBody>
      </p:sp>
    </p:spTree>
    <p:extLst>
      <p:ext uri="{BB962C8B-B14F-4D97-AF65-F5344CB8AC3E}">
        <p14:creationId xmlns:p14="http://schemas.microsoft.com/office/powerpoint/2010/main" val="2334499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599782" y="1366288"/>
            <a:ext cx="7896224" cy="4273332"/>
            <a:chOff x="571501" y="855047"/>
            <a:chExt cx="7896224" cy="3377683"/>
          </a:xfrm>
        </p:grpSpPr>
        <p:sp>
          <p:nvSpPr>
            <p:cNvPr id="17" name="TextBox 16"/>
            <p:cNvSpPr txBox="1"/>
            <p:nvPr/>
          </p:nvSpPr>
          <p:spPr>
            <a:xfrm>
              <a:off x="6038849" y="3892153"/>
              <a:ext cx="2428876" cy="340577"/>
            </a:xfrm>
            <a:prstGeom prst="rect">
              <a:avLst/>
            </a:prstGeom>
            <a:noFill/>
            <a:ln>
              <a:solidFill>
                <a:schemeClr val="tx1"/>
              </a:solidFill>
            </a:ln>
          </p:spPr>
          <p:txBody>
            <a:bodyPr wrap="square" rtlCol="0">
              <a:spAutoFit/>
            </a:bodyPr>
            <a:lstStyle/>
            <a:p>
              <a:r>
                <a:rPr lang="en-GB" sz="2200" dirty="0"/>
                <a:t>6. Interpret results</a:t>
              </a:r>
            </a:p>
          </p:txBody>
        </p:sp>
        <p:grpSp>
          <p:nvGrpSpPr>
            <p:cNvPr id="26" name="Group 25"/>
            <p:cNvGrpSpPr/>
            <p:nvPr/>
          </p:nvGrpSpPr>
          <p:grpSpPr>
            <a:xfrm>
              <a:off x="571501" y="855047"/>
              <a:ext cx="7310436" cy="3037106"/>
              <a:chOff x="571501" y="855047"/>
              <a:chExt cx="7310436" cy="3037106"/>
            </a:xfrm>
          </p:grpSpPr>
          <p:sp>
            <p:nvSpPr>
              <p:cNvPr id="4" name="TextBox 3"/>
              <p:cNvSpPr txBox="1"/>
              <p:nvPr/>
            </p:nvSpPr>
            <p:spPr>
              <a:xfrm>
                <a:off x="571501" y="855047"/>
                <a:ext cx="2581274" cy="340577"/>
              </a:xfrm>
              <a:prstGeom prst="rect">
                <a:avLst/>
              </a:prstGeom>
              <a:noFill/>
              <a:ln>
                <a:solidFill>
                  <a:schemeClr val="tx1"/>
                </a:solidFill>
              </a:ln>
            </p:spPr>
            <p:txBody>
              <a:bodyPr wrap="square" rtlCol="0">
                <a:spAutoFit/>
              </a:bodyPr>
              <a:lstStyle/>
              <a:p>
                <a:r>
                  <a:rPr lang="en-GB" sz="2200" dirty="0"/>
                  <a:t>1.Research Question</a:t>
                </a:r>
              </a:p>
            </p:txBody>
          </p:sp>
          <p:sp>
            <p:nvSpPr>
              <p:cNvPr id="5" name="TextBox 4"/>
              <p:cNvSpPr txBox="1"/>
              <p:nvPr/>
            </p:nvSpPr>
            <p:spPr>
              <a:xfrm>
                <a:off x="980387" y="1464647"/>
                <a:ext cx="2982013" cy="608174"/>
              </a:xfrm>
              <a:prstGeom prst="rect">
                <a:avLst/>
              </a:prstGeom>
              <a:noFill/>
              <a:ln>
                <a:solidFill>
                  <a:schemeClr val="tx1"/>
                </a:solidFill>
              </a:ln>
            </p:spPr>
            <p:txBody>
              <a:bodyPr wrap="square" rtlCol="0">
                <a:spAutoFit/>
              </a:bodyPr>
              <a:lstStyle/>
              <a:p>
                <a:r>
                  <a:rPr lang="en-GB" sz="2200" dirty="0"/>
                  <a:t>2. Answerable hypotheses</a:t>
                </a:r>
              </a:p>
            </p:txBody>
          </p:sp>
          <p:sp>
            <p:nvSpPr>
              <p:cNvPr id="7" name="TextBox 6"/>
              <p:cNvSpPr txBox="1"/>
              <p:nvPr/>
            </p:nvSpPr>
            <p:spPr>
              <a:xfrm>
                <a:off x="2509837" y="2214268"/>
                <a:ext cx="3881937" cy="316251"/>
              </a:xfrm>
              <a:prstGeom prst="rect">
                <a:avLst/>
              </a:prstGeom>
              <a:noFill/>
              <a:ln>
                <a:solidFill>
                  <a:srgbClr val="FF0000"/>
                </a:solidFill>
              </a:ln>
            </p:spPr>
            <p:txBody>
              <a:bodyPr wrap="square" rtlCol="0">
                <a:spAutoFit/>
              </a:bodyPr>
              <a:lstStyle/>
              <a:p>
                <a:r>
                  <a:rPr lang="en-GB" sz="2000" dirty="0"/>
                  <a:t>3. Methods for data collection</a:t>
                </a:r>
              </a:p>
            </p:txBody>
          </p:sp>
          <p:sp>
            <p:nvSpPr>
              <p:cNvPr id="8" name="TextBox 7"/>
              <p:cNvSpPr txBox="1"/>
              <p:nvPr/>
            </p:nvSpPr>
            <p:spPr>
              <a:xfrm>
                <a:off x="3762874" y="2700232"/>
                <a:ext cx="3023531" cy="340577"/>
              </a:xfrm>
              <a:prstGeom prst="rect">
                <a:avLst/>
              </a:prstGeom>
              <a:noFill/>
              <a:ln>
                <a:solidFill>
                  <a:schemeClr val="tx1"/>
                </a:solidFill>
              </a:ln>
            </p:spPr>
            <p:txBody>
              <a:bodyPr wrap="square" rtlCol="0">
                <a:spAutoFit/>
              </a:bodyPr>
              <a:lstStyle/>
              <a:p>
                <a:r>
                  <a:rPr lang="en-GB" sz="2200" dirty="0"/>
                  <a:t>4. Actual data collection</a:t>
                </a:r>
              </a:p>
            </p:txBody>
          </p:sp>
          <p:sp>
            <p:nvSpPr>
              <p:cNvPr id="9" name="TextBox 8"/>
              <p:cNvSpPr txBox="1"/>
              <p:nvPr/>
            </p:nvSpPr>
            <p:spPr>
              <a:xfrm>
                <a:off x="5138736" y="3320590"/>
                <a:ext cx="2428876" cy="340577"/>
              </a:xfrm>
              <a:prstGeom prst="rect">
                <a:avLst/>
              </a:prstGeom>
              <a:noFill/>
              <a:ln>
                <a:solidFill>
                  <a:schemeClr val="tx1"/>
                </a:solidFill>
              </a:ln>
            </p:spPr>
            <p:txBody>
              <a:bodyPr wrap="square" rtlCol="0">
                <a:spAutoFit/>
              </a:bodyPr>
              <a:lstStyle/>
              <a:p>
                <a:r>
                  <a:rPr lang="en-GB" sz="2200" dirty="0"/>
                  <a:t>5. Suitable analysis</a:t>
                </a:r>
              </a:p>
            </p:txBody>
          </p:sp>
          <p:cxnSp>
            <p:nvCxnSpPr>
              <p:cNvPr id="12" name="Elbow Connector 11"/>
              <p:cNvCxnSpPr>
                <a:cxnSpLocks/>
              </p:cNvCxnSpPr>
              <p:nvPr/>
            </p:nvCxnSpPr>
            <p:spPr>
              <a:xfrm rot="10800000">
                <a:off x="2509838" y="2285103"/>
                <a:ext cx="2628899" cy="1215815"/>
              </a:xfrm>
              <a:prstGeom prst="bentConnector3">
                <a:avLst>
                  <a:gd name="adj1" fmla="val 108696"/>
                </a:avLst>
              </a:prstGeom>
              <a:ln w="15875">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20" name="Shape 19"/>
              <p:cNvCxnSpPr/>
              <p:nvPr/>
            </p:nvCxnSpPr>
            <p:spPr>
              <a:xfrm>
                <a:off x="3962400" y="1698456"/>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hape 20"/>
              <p:cNvCxnSpPr/>
              <p:nvPr/>
            </p:nvCxnSpPr>
            <p:spPr>
              <a:xfrm>
                <a:off x="6774481" y="288839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hape 22"/>
              <p:cNvCxnSpPr/>
              <p:nvPr/>
            </p:nvCxnSpPr>
            <p:spPr>
              <a:xfrm>
                <a:off x="3152775" y="1070491"/>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Shape 23"/>
              <p:cNvCxnSpPr/>
              <p:nvPr/>
            </p:nvCxnSpPr>
            <p:spPr>
              <a:xfrm>
                <a:off x="7567612" y="349799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hape 24"/>
              <p:cNvCxnSpPr/>
              <p:nvPr/>
            </p:nvCxnSpPr>
            <p:spPr>
              <a:xfrm>
                <a:off x="6279882" y="2308057"/>
                <a:ext cx="314325" cy="394156"/>
              </a:xfrm>
              <a:prstGeom prst="bentConnector2">
                <a:avLst/>
              </a:prstGeom>
              <a:ln w="190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
        <p:nvSpPr>
          <p:cNvPr id="16" name="Title 1"/>
          <p:cNvSpPr>
            <a:spLocks noGrp="1"/>
          </p:cNvSpPr>
          <p:nvPr>
            <p:ph type="title"/>
          </p:nvPr>
        </p:nvSpPr>
        <p:spPr/>
        <p:txBody>
          <a:bodyPr>
            <a:normAutofit/>
          </a:bodyPr>
          <a:lstStyle/>
          <a:p>
            <a:r>
              <a:rPr lang="en-GB" dirty="0"/>
              <a:t>The “Big” Picture</a:t>
            </a:r>
          </a:p>
        </p:txBody>
      </p:sp>
    </p:spTree>
    <p:extLst>
      <p:ext uri="{BB962C8B-B14F-4D97-AF65-F5344CB8AC3E}">
        <p14:creationId xmlns:p14="http://schemas.microsoft.com/office/powerpoint/2010/main" val="19748864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FA0A2-AEAC-1F4B-B06A-6F66DCF424BE}"/>
              </a:ext>
            </a:extLst>
          </p:cNvPr>
          <p:cNvSpPr>
            <a:spLocks noGrp="1"/>
          </p:cNvSpPr>
          <p:nvPr>
            <p:ph type="title"/>
          </p:nvPr>
        </p:nvSpPr>
        <p:spPr/>
        <p:txBody>
          <a:bodyPr/>
          <a:lstStyle/>
          <a:p>
            <a:r>
              <a:rPr lang="en-GB" dirty="0"/>
              <a:t>P&amp;P: Study design</a:t>
            </a:r>
          </a:p>
        </p:txBody>
      </p:sp>
      <p:sp>
        <p:nvSpPr>
          <p:cNvPr id="3" name="Content Placeholder 2">
            <a:extLst>
              <a:ext uri="{FF2B5EF4-FFF2-40B4-BE49-F238E27FC236}">
                <a16:creationId xmlns:a16="http://schemas.microsoft.com/office/drawing/2014/main" id="{F3F7345A-C57F-41DA-6A09-8CF15FAE206C}"/>
              </a:ext>
            </a:extLst>
          </p:cNvPr>
          <p:cNvSpPr>
            <a:spLocks noGrp="1"/>
          </p:cNvSpPr>
          <p:nvPr>
            <p:ph idx="1"/>
          </p:nvPr>
        </p:nvSpPr>
        <p:spPr/>
        <p:txBody>
          <a:bodyPr/>
          <a:lstStyle/>
          <a:p>
            <a:endParaRPr lang="en-GB" dirty="0"/>
          </a:p>
          <a:p>
            <a:endParaRPr lang="en-GB" dirty="0"/>
          </a:p>
          <a:p>
            <a:endParaRPr lang="en-GB" dirty="0"/>
          </a:p>
          <a:p>
            <a:endParaRPr lang="en-GB" dirty="0"/>
          </a:p>
          <a:p>
            <a:endParaRPr lang="en-GB" dirty="0"/>
          </a:p>
          <a:p>
            <a:r>
              <a:rPr lang="en-GB" dirty="0"/>
              <a:t>Does your study fit a specific study design?</a:t>
            </a:r>
          </a:p>
        </p:txBody>
      </p:sp>
    </p:spTree>
    <p:extLst>
      <p:ext uri="{BB962C8B-B14F-4D97-AF65-F5344CB8AC3E}">
        <p14:creationId xmlns:p14="http://schemas.microsoft.com/office/powerpoint/2010/main" val="13817362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Rapid Project</a:t>
            </a:r>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GB" dirty="0"/>
              <a:t>Reconvene at 10:30</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Come back with: </a:t>
            </a:r>
          </a:p>
          <a:p>
            <a:pPr marL="900261" lvl="1" indent="-342900">
              <a:buFont typeface="Arial" panose="020B0604020202020204" pitchFamily="34" charset="0"/>
              <a:buChar char="•"/>
            </a:pPr>
            <a:r>
              <a:rPr lang="en-GB" sz="2000" dirty="0"/>
              <a:t>A research Q you could do over the summer </a:t>
            </a:r>
            <a:r>
              <a:rPr lang="en-GB" sz="2000" i="1" dirty="0"/>
              <a:t>(…think feasible!)</a:t>
            </a:r>
          </a:p>
          <a:p>
            <a:pPr marL="900261" lvl="1" indent="-342900">
              <a:buFont typeface="Arial" panose="020B0604020202020204" pitchFamily="34" charset="0"/>
              <a:buChar char="•"/>
            </a:pPr>
            <a:r>
              <a:rPr lang="en-GB" sz="2000" dirty="0"/>
              <a:t>The hypothesis</a:t>
            </a:r>
          </a:p>
          <a:p>
            <a:pPr marL="900261" lvl="1" indent="-342900">
              <a:buFont typeface="Arial" panose="020B0604020202020204" pitchFamily="34" charset="0"/>
              <a:buChar char="•"/>
            </a:pPr>
            <a:r>
              <a:rPr lang="en-GB" sz="2000" dirty="0"/>
              <a:t>The (rough) methods</a:t>
            </a:r>
          </a:p>
          <a:p>
            <a:endParaRPr lang="en-GB" dirty="0"/>
          </a:p>
          <a:p>
            <a:pPr marL="342900" indent="-342900">
              <a:buFont typeface="Arial" panose="020B0604020202020204" pitchFamily="34" charset="0"/>
              <a:buChar char="•"/>
            </a:pPr>
            <a:r>
              <a:rPr lang="en-GB" dirty="0"/>
              <a:t>Online discussion of ideas…we will then coalesce towards 4 ideas and form groups to develop further</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Plan your Research</a:t>
            </a:r>
          </a:p>
          <a:p>
            <a:endParaRPr lang="en-GB" dirty="0"/>
          </a:p>
          <a:p>
            <a:pPr marL="342900" indent="-342900">
              <a:buFont typeface="Arial" panose="020B0604020202020204" pitchFamily="34" charset="0"/>
              <a:buChar char="•"/>
            </a:pPr>
            <a:r>
              <a:rPr lang="en-GB" dirty="0"/>
              <a:t>Present your Research and give feedback to other groups</a:t>
            </a:r>
          </a:p>
          <a:p>
            <a:endParaRPr lang="en-GB" sz="1800" dirty="0"/>
          </a:p>
          <a:p>
            <a:endParaRPr lang="en-GB" sz="1800" dirty="0"/>
          </a:p>
        </p:txBody>
      </p:sp>
    </p:spTree>
    <p:extLst>
      <p:ext uri="{BB962C8B-B14F-4D97-AF65-F5344CB8AC3E}">
        <p14:creationId xmlns:p14="http://schemas.microsoft.com/office/powerpoint/2010/main" val="1454555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50449" y="1561927"/>
            <a:ext cx="8036351" cy="4524315"/>
          </a:xfrm>
          <a:prstGeom prst="rect">
            <a:avLst/>
          </a:prstGeom>
        </p:spPr>
        <p:txBody>
          <a:bodyPr wrap="square">
            <a:spAutoFit/>
          </a:bodyPr>
          <a:lstStyle/>
          <a:p>
            <a:pPr>
              <a:buNone/>
            </a:pPr>
            <a:r>
              <a:rPr lang="en-GB" sz="2400" dirty="0"/>
              <a:t> </a:t>
            </a:r>
            <a:endParaRPr lang="en-GB" sz="2400" b="1" dirty="0"/>
          </a:p>
          <a:p>
            <a:r>
              <a:rPr lang="en-GB" sz="2400" b="1" dirty="0"/>
              <a:t>A Short Introduction to Epidemiology </a:t>
            </a:r>
            <a:r>
              <a:rPr lang="en-GB" sz="2400" dirty="0"/>
              <a:t>by Neil Pearce (LSHTM), online </a:t>
            </a:r>
            <a:r>
              <a:rPr lang="en-GB" sz="2400" dirty="0" err="1"/>
              <a:t>eg</a:t>
            </a:r>
            <a:r>
              <a:rPr lang="en-GB" sz="2400" dirty="0"/>
              <a:t> </a:t>
            </a:r>
            <a:r>
              <a:rPr lang="en-GB" sz="2400" dirty="0">
                <a:hlinkClick r:id="rId2"/>
              </a:rPr>
              <a:t>here</a:t>
            </a:r>
            <a:endParaRPr lang="en-GB" sz="2400" b="1" dirty="0"/>
          </a:p>
          <a:p>
            <a:endParaRPr lang="en-GB" sz="2400" b="1" dirty="0"/>
          </a:p>
          <a:p>
            <a:r>
              <a:rPr lang="en-GB" sz="2400" b="1" dirty="0"/>
              <a:t>Medical statistics 2</a:t>
            </a:r>
            <a:r>
              <a:rPr lang="en-GB" sz="2400" b="1" baseline="30000" dirty="0"/>
              <a:t>nd</a:t>
            </a:r>
            <a:r>
              <a:rPr lang="en-GB" sz="2400" b="1" dirty="0"/>
              <a:t> edition </a:t>
            </a:r>
            <a:r>
              <a:rPr lang="en-GB" sz="2400" dirty="0"/>
              <a:t>by Betty R Kirkwood &amp; Jonathan A.C. Sterne (library and online)</a:t>
            </a:r>
          </a:p>
          <a:p>
            <a:pPr>
              <a:buNone/>
            </a:pPr>
            <a:r>
              <a:rPr lang="en-GB" sz="2400" dirty="0"/>
              <a:t> </a:t>
            </a:r>
            <a:endParaRPr lang="en-GB" sz="2400" b="1" dirty="0"/>
          </a:p>
          <a:p>
            <a:r>
              <a:rPr lang="en-GB" sz="2400" b="1" dirty="0"/>
              <a:t>Medical Statistics at a Glance 3</a:t>
            </a:r>
            <a:r>
              <a:rPr lang="en-GB" sz="2400" b="1" baseline="30000" dirty="0"/>
              <a:t>rd</a:t>
            </a:r>
            <a:r>
              <a:rPr lang="en-GB" sz="2400" b="1" dirty="0"/>
              <a:t> edition </a:t>
            </a:r>
            <a:r>
              <a:rPr lang="en-GB" sz="2400" dirty="0"/>
              <a:t>by Aviva Petrie &amp; Caroline Sabin (library)</a:t>
            </a:r>
          </a:p>
          <a:p>
            <a:pPr>
              <a:buNone/>
            </a:pPr>
            <a:r>
              <a:rPr lang="en-GB" sz="2400" dirty="0"/>
              <a:t> </a:t>
            </a:r>
          </a:p>
          <a:p>
            <a:r>
              <a:rPr lang="en-GB" sz="2400" b="1" dirty="0"/>
              <a:t>Great for (simple) sample size calculations:</a:t>
            </a:r>
          </a:p>
          <a:p>
            <a:r>
              <a:rPr lang="en-GB" sz="2400" dirty="0" err="1"/>
              <a:t>EpiTools</a:t>
            </a:r>
            <a:r>
              <a:rPr lang="en-GB" sz="2400" dirty="0"/>
              <a:t> (http://</a:t>
            </a:r>
            <a:r>
              <a:rPr lang="en-GB" sz="2400" dirty="0" err="1"/>
              <a:t>epitools.ausvet.com.au</a:t>
            </a:r>
            <a:r>
              <a:rPr lang="en-GB" sz="2400" dirty="0"/>
              <a:t>)</a:t>
            </a:r>
          </a:p>
        </p:txBody>
      </p:sp>
      <p:sp>
        <p:nvSpPr>
          <p:cNvPr id="5" name="Title 1"/>
          <p:cNvSpPr>
            <a:spLocks noGrp="1"/>
          </p:cNvSpPr>
          <p:nvPr>
            <p:ph type="title"/>
          </p:nvPr>
        </p:nvSpPr>
        <p:spPr/>
        <p:txBody>
          <a:bodyPr>
            <a:normAutofit/>
          </a:bodyPr>
          <a:lstStyle/>
          <a:p>
            <a:r>
              <a:rPr lang="en-GB" dirty="0"/>
              <a:t>Recommended reading</a:t>
            </a:r>
          </a:p>
        </p:txBody>
      </p:sp>
    </p:spTree>
    <p:extLst>
      <p:ext uri="{BB962C8B-B14F-4D97-AF65-F5344CB8AC3E}">
        <p14:creationId xmlns:p14="http://schemas.microsoft.com/office/powerpoint/2010/main" val="3667953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1" y="288757"/>
            <a:ext cx="6705600" cy="623236"/>
          </a:xfrm>
        </p:spPr>
        <p:txBody>
          <a:bodyPr>
            <a:normAutofit/>
          </a:bodyPr>
          <a:lstStyle/>
          <a:p>
            <a:r>
              <a:rPr lang="en-GB" dirty="0">
                <a:latin typeface="+mj-lt"/>
              </a:rPr>
              <a:t>Three main types of questions</a:t>
            </a:r>
          </a:p>
        </p:txBody>
      </p:sp>
      <p:sp>
        <p:nvSpPr>
          <p:cNvPr id="3" name="Content Placeholder 2"/>
          <p:cNvSpPr>
            <a:spLocks noGrp="1"/>
          </p:cNvSpPr>
          <p:nvPr>
            <p:ph idx="1"/>
          </p:nvPr>
        </p:nvSpPr>
        <p:spPr/>
        <p:txBody>
          <a:bodyPr>
            <a:normAutofit/>
          </a:bodyPr>
          <a:lstStyle/>
          <a:p>
            <a:pPr>
              <a:buFont typeface="Arial" panose="020B0604020202020204" pitchFamily="34" charset="0"/>
              <a:buChar char="•"/>
            </a:pPr>
            <a:r>
              <a:rPr lang="en-GB" sz="2400" u="sng" dirty="0"/>
              <a:t>Descriptive</a:t>
            </a:r>
            <a:r>
              <a:rPr lang="en-GB" sz="2400" dirty="0"/>
              <a:t> – Describes an occurrence: “how much”, “how often”, or “what is the change”. </a:t>
            </a:r>
          </a:p>
          <a:p>
            <a:pPr marL="0" indent="0">
              <a:buNone/>
            </a:pPr>
            <a:r>
              <a:rPr lang="en-GB" dirty="0"/>
              <a:t>e.g. How many tsetse flies land on cloths of different colours in rural Cameroon?</a:t>
            </a:r>
          </a:p>
          <a:p>
            <a:pPr>
              <a:buFont typeface="Arial" panose="020B0604020202020204" pitchFamily="34" charset="0"/>
              <a:buChar char="•"/>
            </a:pPr>
            <a:r>
              <a:rPr lang="en-GB" sz="2400" u="sng" dirty="0"/>
              <a:t>Comparative</a:t>
            </a:r>
            <a:r>
              <a:rPr lang="en-GB" sz="2400" dirty="0"/>
              <a:t> – Examines the difference between two or more groups in relation to one or more variables. </a:t>
            </a:r>
          </a:p>
          <a:p>
            <a:pPr marL="0" indent="0">
              <a:buNone/>
            </a:pPr>
            <a:r>
              <a:rPr lang="en-GB" dirty="0"/>
              <a:t>e.g. What is the difference between the number of tsetse flies landing on white and black cloths in rural Cameroon?</a:t>
            </a:r>
          </a:p>
          <a:p>
            <a:pPr>
              <a:buFont typeface="Arial" panose="020B0604020202020204" pitchFamily="34" charset="0"/>
              <a:buChar char="•"/>
            </a:pPr>
            <a:r>
              <a:rPr lang="en-GB" sz="2400" u="sng" dirty="0"/>
              <a:t>Relational</a:t>
            </a:r>
            <a:r>
              <a:rPr lang="en-GB" sz="2400" dirty="0"/>
              <a:t> – Compares two or more variables and determines if a relationship exists. </a:t>
            </a:r>
          </a:p>
          <a:p>
            <a:pPr marL="0" indent="0">
              <a:buNone/>
            </a:pPr>
            <a:r>
              <a:rPr lang="en-GB" dirty="0"/>
              <a:t>e.g. Does the cloth colour of traps affect the number of tsetse flies caught in rural Cameroon? </a:t>
            </a:r>
          </a:p>
          <a:p>
            <a:endParaRPr lang="en-GB" sz="2400" dirty="0"/>
          </a:p>
        </p:txBody>
      </p:sp>
      <p:sp>
        <p:nvSpPr>
          <p:cNvPr id="2" name="TextBox 1"/>
          <p:cNvSpPr txBox="1"/>
          <p:nvPr/>
        </p:nvSpPr>
        <p:spPr>
          <a:xfrm>
            <a:off x="0" y="6488668"/>
            <a:ext cx="8413423" cy="307777"/>
          </a:xfrm>
          <a:prstGeom prst="rect">
            <a:avLst/>
          </a:prstGeom>
          <a:noFill/>
        </p:spPr>
        <p:txBody>
          <a:bodyPr wrap="square" rtlCol="0">
            <a:spAutoFit/>
          </a:bodyPr>
          <a:lstStyle/>
          <a:p>
            <a:r>
              <a:rPr lang="en-GB" sz="1400" dirty="0"/>
              <a:t>e.g. http://dissertation.laerd.com/how-to-structure-quantitative-research-questions.php </a:t>
            </a:r>
          </a:p>
        </p:txBody>
      </p:sp>
    </p:spTree>
    <p:extLst>
      <p:ext uri="{BB962C8B-B14F-4D97-AF65-F5344CB8AC3E}">
        <p14:creationId xmlns:p14="http://schemas.microsoft.com/office/powerpoint/2010/main" val="2691150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CADA1C-936D-AD1F-23E8-479CDAB4E1B8}"/>
              </a:ext>
            </a:extLst>
          </p:cNvPr>
          <p:cNvSpPr>
            <a:spLocks noGrp="1"/>
          </p:cNvSpPr>
          <p:nvPr>
            <p:ph type="title"/>
          </p:nvPr>
        </p:nvSpPr>
        <p:spPr/>
        <p:txBody>
          <a:bodyPr/>
          <a:lstStyle/>
          <a:p>
            <a:r>
              <a:rPr lang="en-GB" dirty="0"/>
              <a:t>Translating Thoughts to Research Questions</a:t>
            </a:r>
          </a:p>
        </p:txBody>
      </p:sp>
      <p:sp>
        <p:nvSpPr>
          <p:cNvPr id="3" name="Content Placeholder 2"/>
          <p:cNvSpPr>
            <a:spLocks noGrp="1"/>
          </p:cNvSpPr>
          <p:nvPr>
            <p:ph idx="1"/>
          </p:nvPr>
        </p:nvSpPr>
        <p:spPr/>
        <p:txBody>
          <a:bodyPr>
            <a:normAutofit/>
          </a:bodyPr>
          <a:lstStyle/>
          <a:p>
            <a:pPr lvl="0"/>
            <a:r>
              <a:rPr lang="en-GB" sz="2400" dirty="0"/>
              <a:t>Example: “Do mosquitoes bite more humans or cattle?” </a:t>
            </a:r>
          </a:p>
          <a:p>
            <a:pPr marL="342900" indent="-342900">
              <a:buFont typeface="Arial" panose="020B0604020202020204" pitchFamily="34" charset="0"/>
              <a:buChar char="•"/>
            </a:pPr>
            <a:r>
              <a:rPr lang="en-GB" sz="2400" dirty="0"/>
              <a:t>Revised: “Do female </a:t>
            </a:r>
            <a:r>
              <a:rPr lang="en-GB" sz="2400" i="1" dirty="0"/>
              <a:t>Anopheles </a:t>
            </a:r>
            <a:r>
              <a:rPr lang="en-GB" sz="2400" i="1" dirty="0" err="1"/>
              <a:t>arabiensis</a:t>
            </a:r>
            <a:r>
              <a:rPr lang="en-GB" sz="2400" dirty="0"/>
              <a:t> mosquitoes preferentially blood-feed on humans or cattle in Tanzania?”</a:t>
            </a:r>
          </a:p>
          <a:p>
            <a:endParaRPr lang="en-GB" sz="2400" dirty="0"/>
          </a:p>
        </p:txBody>
      </p:sp>
      <p:sp>
        <p:nvSpPr>
          <p:cNvPr id="5" name="Content Placeholder 2"/>
          <p:cNvSpPr txBox="1">
            <a:spLocks/>
          </p:cNvSpPr>
          <p:nvPr/>
        </p:nvSpPr>
        <p:spPr>
          <a:xfrm>
            <a:off x="561288" y="3019862"/>
            <a:ext cx="8343900" cy="929969"/>
          </a:xfrm>
          <a:prstGeom prst="rect">
            <a:avLst/>
          </a:prstGeom>
        </p:spPr>
        <p:txBody>
          <a:bodyPr>
            <a:normAutofit/>
          </a:bodyPr>
          <a:lstStyle>
            <a:lvl1pPr marL="342900" indent="-342900" algn="l" defTabSz="457200" rtl="0" eaLnBrk="1" latinLnBrk="0" hangingPunct="1">
              <a:spcBef>
                <a:spcPct val="20000"/>
              </a:spcBef>
              <a:buFont typeface="Arial"/>
              <a:buChar char="•"/>
              <a:defRPr sz="2200" kern="1200">
                <a:solidFill>
                  <a:srgbClr val="000000"/>
                </a:solidFill>
                <a:latin typeface="+mj-lt"/>
                <a:ea typeface="+mn-ea"/>
                <a:cs typeface="+mn-cs"/>
              </a:defRPr>
            </a:lvl1pPr>
            <a:lvl2pPr marL="742950" indent="-285750" algn="l" defTabSz="457200" rtl="0" eaLnBrk="1" latinLnBrk="0" hangingPunct="1">
              <a:spcBef>
                <a:spcPct val="20000"/>
              </a:spcBef>
              <a:buFont typeface="Arial"/>
              <a:buChar char="–"/>
              <a:defRPr sz="1800" kern="1200">
                <a:solidFill>
                  <a:srgbClr val="000000"/>
                </a:solidFill>
                <a:latin typeface="+mj-lt"/>
                <a:ea typeface="+mn-ea"/>
                <a:cs typeface="+mn-cs"/>
              </a:defRPr>
            </a:lvl2pPr>
            <a:lvl3pPr marL="1143000" indent="-228600" algn="l" defTabSz="457200" rtl="0" eaLnBrk="1" latinLnBrk="0" hangingPunct="1">
              <a:spcBef>
                <a:spcPct val="20000"/>
              </a:spcBef>
              <a:buFont typeface="Arial"/>
              <a:buChar char="•"/>
              <a:defRPr sz="1800" kern="1200">
                <a:solidFill>
                  <a:srgbClr val="000000"/>
                </a:solidFill>
                <a:latin typeface="+mj-lt"/>
                <a:ea typeface="+mn-ea"/>
                <a:cs typeface="+mn-cs"/>
              </a:defRPr>
            </a:lvl3pPr>
            <a:lvl4pPr marL="1600200" indent="-228600" algn="l" defTabSz="457200" rtl="0" eaLnBrk="1" latinLnBrk="0" hangingPunct="1">
              <a:spcBef>
                <a:spcPct val="20000"/>
              </a:spcBef>
              <a:buFont typeface="Arial"/>
              <a:buChar char="–"/>
              <a:defRPr sz="1800" kern="1200">
                <a:solidFill>
                  <a:srgbClr val="000000"/>
                </a:solidFill>
                <a:latin typeface="+mj-lt"/>
                <a:ea typeface="+mn-ea"/>
                <a:cs typeface="+mn-cs"/>
              </a:defRPr>
            </a:lvl4pPr>
            <a:lvl5pPr marL="2057400" indent="-228600" algn="l" defTabSz="457200" rtl="0" eaLnBrk="1" latinLnBrk="0" hangingPunct="1">
              <a:spcBef>
                <a:spcPct val="20000"/>
              </a:spcBef>
              <a:buFont typeface="Arial"/>
              <a:buChar char="»"/>
              <a:defRPr sz="1800" kern="1200">
                <a:solidFill>
                  <a:srgbClr val="000000"/>
                </a:solidFill>
                <a:latin typeface="+mj-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400" dirty="0"/>
              <a:t>Example: “How did the malaria burden in Nigeria change between 2010 and 2015?” </a:t>
            </a:r>
          </a:p>
          <a:p>
            <a:endParaRPr lang="en-GB" sz="2400" dirty="0"/>
          </a:p>
        </p:txBody>
      </p:sp>
      <p:sp>
        <p:nvSpPr>
          <p:cNvPr id="6" name="Content Placeholder 2"/>
          <p:cNvSpPr txBox="1">
            <a:spLocks/>
          </p:cNvSpPr>
          <p:nvPr/>
        </p:nvSpPr>
        <p:spPr>
          <a:xfrm>
            <a:off x="561288" y="3834425"/>
            <a:ext cx="8343900" cy="2076181"/>
          </a:xfrm>
          <a:prstGeom prst="rect">
            <a:avLst/>
          </a:prstGeom>
        </p:spPr>
        <p:txBody>
          <a:bodyPr>
            <a:normAutofit/>
          </a:bodyPr>
          <a:lstStyle>
            <a:lvl1pPr marL="342900" indent="-342900" algn="l" defTabSz="457200" rtl="0" eaLnBrk="1" latinLnBrk="0" hangingPunct="1">
              <a:spcBef>
                <a:spcPct val="20000"/>
              </a:spcBef>
              <a:buFont typeface="Arial"/>
              <a:buChar char="•"/>
              <a:defRPr sz="2200" kern="1200">
                <a:solidFill>
                  <a:srgbClr val="000000"/>
                </a:solidFill>
                <a:latin typeface="+mj-lt"/>
                <a:ea typeface="+mn-ea"/>
                <a:cs typeface="+mn-cs"/>
              </a:defRPr>
            </a:lvl1pPr>
            <a:lvl2pPr marL="742950" indent="-285750" algn="l" defTabSz="457200" rtl="0" eaLnBrk="1" latinLnBrk="0" hangingPunct="1">
              <a:spcBef>
                <a:spcPct val="20000"/>
              </a:spcBef>
              <a:buFont typeface="Arial"/>
              <a:buChar char="–"/>
              <a:defRPr sz="1800" kern="1200">
                <a:solidFill>
                  <a:srgbClr val="000000"/>
                </a:solidFill>
                <a:latin typeface="+mj-lt"/>
                <a:ea typeface="+mn-ea"/>
                <a:cs typeface="+mn-cs"/>
              </a:defRPr>
            </a:lvl2pPr>
            <a:lvl3pPr marL="1143000" indent="-228600" algn="l" defTabSz="457200" rtl="0" eaLnBrk="1" latinLnBrk="0" hangingPunct="1">
              <a:spcBef>
                <a:spcPct val="20000"/>
              </a:spcBef>
              <a:buFont typeface="Arial"/>
              <a:buChar char="•"/>
              <a:defRPr sz="1800" kern="1200">
                <a:solidFill>
                  <a:srgbClr val="000000"/>
                </a:solidFill>
                <a:latin typeface="+mj-lt"/>
                <a:ea typeface="+mn-ea"/>
                <a:cs typeface="+mn-cs"/>
              </a:defRPr>
            </a:lvl3pPr>
            <a:lvl4pPr marL="1600200" indent="-228600" algn="l" defTabSz="457200" rtl="0" eaLnBrk="1" latinLnBrk="0" hangingPunct="1">
              <a:spcBef>
                <a:spcPct val="20000"/>
              </a:spcBef>
              <a:buFont typeface="Arial"/>
              <a:buChar char="–"/>
              <a:defRPr sz="1800" kern="1200">
                <a:solidFill>
                  <a:srgbClr val="000000"/>
                </a:solidFill>
                <a:latin typeface="+mj-lt"/>
                <a:ea typeface="+mn-ea"/>
                <a:cs typeface="+mn-cs"/>
              </a:defRPr>
            </a:lvl4pPr>
            <a:lvl5pPr marL="2057400" indent="-228600" algn="l" defTabSz="457200" rtl="0" eaLnBrk="1" latinLnBrk="0" hangingPunct="1">
              <a:spcBef>
                <a:spcPct val="20000"/>
              </a:spcBef>
              <a:buFont typeface="Arial"/>
              <a:buChar char="»"/>
              <a:defRPr sz="1800" kern="1200">
                <a:solidFill>
                  <a:srgbClr val="000000"/>
                </a:solidFill>
                <a:latin typeface="+mj-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sz="2400" dirty="0"/>
              <a:t>Revised: “Did national malaria control interventions cause a change in human malaria incidence and prevalence in Nigeria between 2010 and 2015?”</a:t>
            </a:r>
          </a:p>
          <a:p>
            <a:endParaRPr lang="en-GB" sz="2400" dirty="0"/>
          </a:p>
          <a:p>
            <a:pPr marL="0" indent="0">
              <a:buNone/>
            </a:pPr>
            <a:endParaRPr lang="en-GB" sz="2400" dirty="0"/>
          </a:p>
        </p:txBody>
      </p:sp>
    </p:spTree>
    <p:extLst>
      <p:ext uri="{BB962C8B-B14F-4D97-AF65-F5344CB8AC3E}">
        <p14:creationId xmlns:p14="http://schemas.microsoft.com/office/powerpoint/2010/main" val="3412197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latin typeface="+mj-lt"/>
              </a:rPr>
              <a:t>Brainstorming	</a:t>
            </a:r>
          </a:p>
        </p:txBody>
      </p:sp>
      <p:sp>
        <p:nvSpPr>
          <p:cNvPr id="3" name="Content Placeholder 2"/>
          <p:cNvSpPr>
            <a:spLocks noGrp="1"/>
          </p:cNvSpPr>
          <p:nvPr>
            <p:ph idx="1"/>
          </p:nvPr>
        </p:nvSpPr>
        <p:spPr/>
        <p:txBody>
          <a:bodyPr>
            <a:normAutofit/>
          </a:bodyPr>
          <a:lstStyle/>
          <a:p>
            <a:pPr marL="0" indent="0">
              <a:buNone/>
            </a:pPr>
            <a:r>
              <a:rPr lang="en-GB" i="1" dirty="0"/>
              <a:t>Good practices of formulating research questions</a:t>
            </a:r>
          </a:p>
          <a:p>
            <a:pPr marL="342900" lvl="0" indent="-342900">
              <a:buFont typeface="Arial" panose="020B0604020202020204" pitchFamily="34" charset="0"/>
              <a:buChar char="•"/>
            </a:pPr>
            <a:r>
              <a:rPr lang="en-GB" dirty="0"/>
              <a:t>Basic question to answer</a:t>
            </a:r>
          </a:p>
          <a:p>
            <a:pPr marL="342900" lvl="0" indent="-342900">
              <a:buFont typeface="Arial" panose="020B0604020202020204" pitchFamily="34" charset="0"/>
              <a:buChar char="•"/>
            </a:pPr>
            <a:r>
              <a:rPr lang="en-GB" dirty="0"/>
              <a:t>Achievable </a:t>
            </a:r>
            <a:r>
              <a:rPr lang="en-GB" dirty="0">
                <a:sym typeface="Wingdings" pitchFamily="2" charset="2"/>
              </a:rPr>
              <a:t>&amp; answerable in frame of research</a:t>
            </a:r>
          </a:p>
          <a:p>
            <a:pPr marL="342900" lvl="0" indent="-342900">
              <a:buFont typeface="Arial" panose="020B0604020202020204" pitchFamily="34" charset="0"/>
              <a:buChar char="•"/>
            </a:pPr>
            <a:r>
              <a:rPr lang="en-GB" dirty="0">
                <a:sym typeface="Wingdings" pitchFamily="2" charset="2"/>
              </a:rPr>
              <a:t>Know your methods and analysis before formulating question</a:t>
            </a:r>
          </a:p>
          <a:p>
            <a:pPr marL="342900" lvl="0" indent="-342900">
              <a:buFont typeface="Arial" panose="020B0604020202020204" pitchFamily="34" charset="0"/>
              <a:buChar char="•"/>
            </a:pPr>
            <a:r>
              <a:rPr lang="en-GB" dirty="0">
                <a:sym typeface="Wingdings" pitchFamily="2" charset="2"/>
              </a:rPr>
              <a:t>Avoid repetition of info already out there</a:t>
            </a:r>
          </a:p>
          <a:p>
            <a:pPr marL="342900" lvl="0" indent="-342900">
              <a:buFont typeface="Arial" panose="020B0604020202020204" pitchFamily="34" charset="0"/>
              <a:buChar char="•"/>
            </a:pPr>
            <a:r>
              <a:rPr lang="en-GB" dirty="0">
                <a:sym typeface="Wingdings" pitchFamily="2" charset="2"/>
              </a:rPr>
              <a:t>Where, when and why?</a:t>
            </a:r>
          </a:p>
          <a:p>
            <a:pPr marL="342900" lvl="0" indent="-342900">
              <a:buFont typeface="Arial" panose="020B0604020202020204" pitchFamily="34" charset="0"/>
              <a:buChar char="•"/>
            </a:pPr>
            <a:r>
              <a:rPr lang="en-GB" dirty="0">
                <a:sym typeface="Wingdings" pitchFamily="2" charset="2"/>
              </a:rPr>
              <a:t>Focus on one issue only</a:t>
            </a:r>
          </a:p>
          <a:p>
            <a:pPr marL="342900" lvl="0" indent="-342900">
              <a:buFont typeface="Arial" panose="020B0604020202020204" pitchFamily="34" charset="0"/>
              <a:buChar char="•"/>
            </a:pPr>
            <a:r>
              <a:rPr lang="en-GB" dirty="0">
                <a:sym typeface="Wingdings" pitchFamily="2" charset="2"/>
              </a:rPr>
              <a:t>Clear, precise, specific; should not leave room for ambiguity</a:t>
            </a:r>
          </a:p>
          <a:p>
            <a:pPr marL="342900" lvl="0" indent="-342900">
              <a:buFont typeface="Arial" panose="020B0604020202020204" pitchFamily="34" charset="0"/>
              <a:buChar char="•"/>
            </a:pPr>
            <a:r>
              <a:rPr lang="en-GB" dirty="0">
                <a:sym typeface="Wingdings" pitchFamily="2" charset="2"/>
              </a:rPr>
              <a:t>Narrow scope (but not too narrow; it shouldn't be answerable with a single statistic)</a:t>
            </a:r>
          </a:p>
          <a:p>
            <a:pPr marL="342900" indent="-342900">
              <a:buFont typeface="Arial" panose="020B0604020202020204" pitchFamily="34" charset="0"/>
              <a:buChar char="•"/>
            </a:pPr>
            <a:r>
              <a:rPr lang="en-GB" dirty="0">
                <a:sym typeface="Wingdings" pitchFamily="2" charset="2"/>
              </a:rPr>
              <a:t>“So what?” – has impact</a:t>
            </a:r>
          </a:p>
          <a:p>
            <a:pPr lvl="0"/>
            <a:endParaRPr lang="en-GB" dirty="0">
              <a:sym typeface="Wingdings" pitchFamily="2" charset="2"/>
            </a:endParaRPr>
          </a:p>
          <a:p>
            <a:pPr lvl="0"/>
            <a:endParaRPr lang="en-GB" dirty="0">
              <a:sym typeface="Wingdings" pitchFamily="2" charset="2"/>
            </a:endParaRPr>
          </a:p>
          <a:p>
            <a:pPr lvl="0"/>
            <a:endParaRPr lang="en-GB" dirty="0"/>
          </a:p>
          <a:p>
            <a:pPr marL="0" indent="0">
              <a:buNone/>
            </a:pPr>
            <a:endParaRPr lang="en-GB" i="1" dirty="0"/>
          </a:p>
        </p:txBody>
      </p:sp>
    </p:spTree>
    <p:extLst>
      <p:ext uri="{BB962C8B-B14F-4D97-AF65-F5344CB8AC3E}">
        <p14:creationId xmlns:p14="http://schemas.microsoft.com/office/powerpoint/2010/main" val="2888669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9BD6D-EB03-3442-8EE6-C9FB6D4A9C61}"/>
              </a:ext>
            </a:extLst>
          </p:cNvPr>
          <p:cNvSpPr>
            <a:spLocks noGrp="1"/>
          </p:cNvSpPr>
          <p:nvPr>
            <p:ph type="title"/>
          </p:nvPr>
        </p:nvSpPr>
        <p:spPr/>
        <p:txBody>
          <a:bodyPr/>
          <a:lstStyle/>
          <a:p>
            <a:r>
              <a:rPr lang="en-US" dirty="0"/>
              <a:t>P&amp;P: Take a pen and paper…</a:t>
            </a:r>
          </a:p>
        </p:txBody>
      </p:sp>
      <p:sp>
        <p:nvSpPr>
          <p:cNvPr id="6" name="Rectangle 5">
            <a:extLst>
              <a:ext uri="{FF2B5EF4-FFF2-40B4-BE49-F238E27FC236}">
                <a16:creationId xmlns:a16="http://schemas.microsoft.com/office/drawing/2014/main" id="{0883E68E-C951-CE46-8C39-AA5CCA4C5611}"/>
              </a:ext>
            </a:extLst>
          </p:cNvPr>
          <p:cNvSpPr/>
          <p:nvPr/>
        </p:nvSpPr>
        <p:spPr>
          <a:xfrm>
            <a:off x="1189099" y="3151981"/>
            <a:ext cx="6765802" cy="1631216"/>
          </a:xfrm>
          <a:prstGeom prst="rect">
            <a:avLst/>
          </a:prstGeom>
        </p:spPr>
        <p:txBody>
          <a:bodyPr wrap="square">
            <a:spAutoFit/>
          </a:bodyPr>
          <a:lstStyle/>
          <a:p>
            <a:pPr algn="ctr"/>
            <a:r>
              <a:rPr lang="en-US" sz="2000" b="1" dirty="0">
                <a:solidFill>
                  <a:schemeClr val="bg1"/>
                </a:solidFill>
              </a:rPr>
              <a:t>Once you’ve done a little brain-storming please place here…</a:t>
            </a:r>
          </a:p>
          <a:p>
            <a:pPr algn="ctr"/>
            <a:r>
              <a:rPr lang="en-US" sz="4000" b="1" dirty="0"/>
              <a:t>3 Word Project</a:t>
            </a:r>
          </a:p>
          <a:p>
            <a:pPr algn="ctr"/>
            <a:endParaRPr lang="en-US" sz="4000" b="1" dirty="0"/>
          </a:p>
        </p:txBody>
      </p:sp>
    </p:spTree>
    <p:extLst>
      <p:ext uri="{BB962C8B-B14F-4D97-AF65-F5344CB8AC3E}">
        <p14:creationId xmlns:p14="http://schemas.microsoft.com/office/powerpoint/2010/main" val="29964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973BE-A965-046F-67AA-90D365AF64D2}"/>
              </a:ext>
            </a:extLst>
          </p:cNvPr>
          <p:cNvSpPr>
            <a:spLocks noGrp="1"/>
          </p:cNvSpPr>
          <p:nvPr>
            <p:ph type="title"/>
          </p:nvPr>
        </p:nvSpPr>
        <p:spPr/>
        <p:txBody>
          <a:bodyPr/>
          <a:lstStyle/>
          <a:p>
            <a:r>
              <a:rPr lang="en-GB" dirty="0"/>
              <a:t>P&amp;P: Research Question</a:t>
            </a:r>
          </a:p>
        </p:txBody>
      </p:sp>
      <p:sp>
        <p:nvSpPr>
          <p:cNvPr id="3" name="Content Placeholder 2">
            <a:extLst>
              <a:ext uri="{FF2B5EF4-FFF2-40B4-BE49-F238E27FC236}">
                <a16:creationId xmlns:a16="http://schemas.microsoft.com/office/drawing/2014/main" id="{0B10FDC6-29B5-8C5D-43E3-E394CAB4BB22}"/>
              </a:ext>
            </a:extLst>
          </p:cNvPr>
          <p:cNvSpPr>
            <a:spLocks noGrp="1"/>
          </p:cNvSpPr>
          <p:nvPr>
            <p:ph idx="1"/>
          </p:nvPr>
        </p:nvSpPr>
        <p:spPr/>
        <p:txBody>
          <a:bodyPr/>
          <a:lstStyle/>
          <a:p>
            <a:pPr lvl="0"/>
            <a:r>
              <a:rPr lang="en-GB" b="1" dirty="0"/>
              <a:t>Start translating your “3 words” into a Research Question…</a:t>
            </a:r>
          </a:p>
          <a:p>
            <a:pPr marL="342900" lvl="0" indent="-342900">
              <a:buFont typeface="Arial" panose="020B0604020202020204" pitchFamily="34" charset="0"/>
              <a:buChar char="•"/>
            </a:pPr>
            <a:endParaRPr lang="en-GB" dirty="0"/>
          </a:p>
          <a:p>
            <a:pPr lvl="0"/>
            <a:r>
              <a:rPr lang="en-GB" dirty="0"/>
              <a:t>Consider:</a:t>
            </a:r>
          </a:p>
          <a:p>
            <a:pPr marL="342900" lvl="0" indent="-342900">
              <a:buFont typeface="Arial" panose="020B0604020202020204" pitchFamily="34" charset="0"/>
              <a:buChar char="•"/>
            </a:pPr>
            <a:r>
              <a:rPr lang="en-GB" dirty="0"/>
              <a:t>Basic question to answer</a:t>
            </a:r>
          </a:p>
          <a:p>
            <a:pPr marL="342900" lvl="0" indent="-342900">
              <a:buFont typeface="Arial" panose="020B0604020202020204" pitchFamily="34" charset="0"/>
              <a:buChar char="•"/>
            </a:pPr>
            <a:r>
              <a:rPr lang="en-GB" dirty="0"/>
              <a:t>Achievable </a:t>
            </a:r>
            <a:r>
              <a:rPr lang="en-GB" dirty="0">
                <a:sym typeface="Wingdings" pitchFamily="2" charset="2"/>
              </a:rPr>
              <a:t>&amp; answerable in frame of research</a:t>
            </a:r>
          </a:p>
          <a:p>
            <a:pPr marL="342900" lvl="0" indent="-342900">
              <a:buFont typeface="Arial" panose="020B0604020202020204" pitchFamily="34" charset="0"/>
              <a:buChar char="•"/>
            </a:pPr>
            <a:r>
              <a:rPr lang="en-GB" dirty="0">
                <a:sym typeface="Wingdings" pitchFamily="2" charset="2"/>
              </a:rPr>
              <a:t>Know your methods and analysis before formulating question</a:t>
            </a:r>
          </a:p>
          <a:p>
            <a:pPr marL="342900" lvl="0" indent="-342900">
              <a:buFont typeface="Arial" panose="020B0604020202020204" pitchFamily="34" charset="0"/>
              <a:buChar char="•"/>
            </a:pPr>
            <a:r>
              <a:rPr lang="en-GB" dirty="0">
                <a:sym typeface="Wingdings" pitchFamily="2" charset="2"/>
              </a:rPr>
              <a:t>Avoid repetition of info already out there</a:t>
            </a:r>
          </a:p>
          <a:p>
            <a:pPr marL="342900" lvl="0" indent="-342900">
              <a:buFont typeface="Arial" panose="020B0604020202020204" pitchFamily="34" charset="0"/>
              <a:buChar char="•"/>
            </a:pPr>
            <a:r>
              <a:rPr lang="en-GB" dirty="0">
                <a:sym typeface="Wingdings" pitchFamily="2" charset="2"/>
              </a:rPr>
              <a:t>Where, when and why?</a:t>
            </a:r>
          </a:p>
          <a:p>
            <a:pPr marL="342900" lvl="0" indent="-342900">
              <a:buFont typeface="Arial" panose="020B0604020202020204" pitchFamily="34" charset="0"/>
              <a:buChar char="•"/>
            </a:pPr>
            <a:r>
              <a:rPr lang="en-GB" dirty="0">
                <a:sym typeface="Wingdings" pitchFamily="2" charset="2"/>
              </a:rPr>
              <a:t>Focus on one issue only</a:t>
            </a:r>
          </a:p>
          <a:p>
            <a:pPr marL="342900" lvl="0" indent="-342900">
              <a:buFont typeface="Arial" panose="020B0604020202020204" pitchFamily="34" charset="0"/>
              <a:buChar char="•"/>
            </a:pPr>
            <a:r>
              <a:rPr lang="en-GB" dirty="0">
                <a:sym typeface="Wingdings" pitchFamily="2" charset="2"/>
              </a:rPr>
              <a:t>Clear, precise, specific; should not leave room for ambiguity</a:t>
            </a:r>
          </a:p>
          <a:p>
            <a:pPr marL="342900" lvl="0" indent="-342900">
              <a:buFont typeface="Arial" panose="020B0604020202020204" pitchFamily="34" charset="0"/>
              <a:buChar char="•"/>
            </a:pPr>
            <a:r>
              <a:rPr lang="en-GB" dirty="0">
                <a:sym typeface="Wingdings" pitchFamily="2" charset="2"/>
              </a:rPr>
              <a:t>Narrow scope (but not too narrow; it shouldn't be answerable with a single statistic)</a:t>
            </a:r>
          </a:p>
          <a:p>
            <a:pPr marL="342900" indent="-342900">
              <a:buFont typeface="Arial" panose="020B0604020202020204" pitchFamily="34" charset="0"/>
              <a:buChar char="•"/>
            </a:pPr>
            <a:r>
              <a:rPr lang="en-GB" dirty="0">
                <a:sym typeface="Wingdings" pitchFamily="2" charset="2"/>
              </a:rPr>
              <a:t>“So what?” – has impact</a:t>
            </a:r>
          </a:p>
          <a:p>
            <a:endParaRPr lang="en-GB" dirty="0"/>
          </a:p>
        </p:txBody>
      </p:sp>
    </p:spTree>
    <p:extLst>
      <p:ext uri="{BB962C8B-B14F-4D97-AF65-F5344CB8AC3E}">
        <p14:creationId xmlns:p14="http://schemas.microsoft.com/office/powerpoint/2010/main" val="2784009392"/>
      </p:ext>
    </p:extLst>
  </p:cSld>
  <p:clrMapOvr>
    <a:masterClrMapping/>
  </p:clrMapOvr>
</p:sld>
</file>

<file path=ppt/theme/theme1.xml><?xml version="1.0" encoding="utf-8"?>
<a:theme xmlns:a="http://schemas.openxmlformats.org/drawingml/2006/main" name="Main_Presentation_Title_Page">
  <a:themeElements>
    <a:clrScheme name="Custom 1">
      <a:dk1>
        <a:srgbClr val="000000"/>
      </a:dk1>
      <a:lt1>
        <a:srgbClr val="FFFFFF"/>
      </a:lt1>
      <a:dk2>
        <a:srgbClr val="004550"/>
      </a:dk2>
      <a:lt2>
        <a:srgbClr val="2BAC6D"/>
      </a:lt2>
      <a:accent1>
        <a:srgbClr val="2BAC6D"/>
      </a:accent1>
      <a:accent2>
        <a:srgbClr val="004550"/>
      </a:accent2>
      <a:accent3>
        <a:srgbClr val="00ABCE"/>
      </a:accent3>
      <a:accent4>
        <a:srgbClr val="FBB800"/>
      </a:accent4>
      <a:accent5>
        <a:srgbClr val="E95B0C"/>
      </a:accent5>
      <a:accent6>
        <a:srgbClr val="B1B2B3"/>
      </a:accent6>
      <a:hlink>
        <a:srgbClr val="00ABCE"/>
      </a:hlink>
      <a:folHlink>
        <a:srgbClr val="B1B2B3"/>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LSHTM_Presentation_Template_4.3-basic-fonts</Template>
  <TotalTime>13015</TotalTime>
  <Words>3699</Words>
  <Application>Microsoft Macintosh PowerPoint</Application>
  <PresentationFormat>On-screen Show (4:3)</PresentationFormat>
  <Paragraphs>430</Paragraphs>
  <Slides>43</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43</vt:i4>
      </vt:variant>
    </vt:vector>
  </HeadingPairs>
  <TitlesOfParts>
    <vt:vector size="51" baseType="lpstr">
      <vt:lpstr>Arial</vt:lpstr>
      <vt:lpstr>Arial Black</vt:lpstr>
      <vt:lpstr>Calibri</vt:lpstr>
      <vt:lpstr>Corbel</vt:lpstr>
      <vt:lpstr>merriweather</vt:lpstr>
      <vt:lpstr>open sans</vt:lpstr>
      <vt:lpstr>Wingdings</vt:lpstr>
      <vt:lpstr>Main_Presentation_Title_Page</vt:lpstr>
      <vt:lpstr>PowerPoint Presentation</vt:lpstr>
      <vt:lpstr>Outline of this Session (Today &amp; Tomorrow)</vt:lpstr>
      <vt:lpstr>The “Big” Picture</vt:lpstr>
      <vt:lpstr>(1/6) Research Questions</vt:lpstr>
      <vt:lpstr>Three main types of questions</vt:lpstr>
      <vt:lpstr>Translating Thoughts to Research Questions</vt:lpstr>
      <vt:lpstr>Brainstorming </vt:lpstr>
      <vt:lpstr>P&amp;P: Take a pen and paper…</vt:lpstr>
      <vt:lpstr>P&amp;P: Research Question</vt:lpstr>
      <vt:lpstr>PowerPoint Presentation</vt:lpstr>
      <vt:lpstr>Hypotheses</vt:lpstr>
      <vt:lpstr>Cont.</vt:lpstr>
      <vt:lpstr>Feedback &amp; brainstorming </vt:lpstr>
      <vt:lpstr>Hypothesis testing</vt:lpstr>
      <vt:lpstr>Defining the Null Hypothesis</vt:lpstr>
      <vt:lpstr>5 steps in hypothesis testing</vt:lpstr>
      <vt:lpstr>‘Errors’ in Hypothesis Testing</vt:lpstr>
      <vt:lpstr>PowerPoint Presentation</vt:lpstr>
      <vt:lpstr>P&amp;P: Generate a Hypothesis Test</vt:lpstr>
      <vt:lpstr>PowerPoint Presentation</vt:lpstr>
      <vt:lpstr>Defining your variables </vt:lpstr>
      <vt:lpstr>Exposure variables</vt:lpstr>
      <vt:lpstr>Anticipate the future</vt:lpstr>
      <vt:lpstr>Experimental design: Causality</vt:lpstr>
      <vt:lpstr>Experimental design: Controls</vt:lpstr>
      <vt:lpstr>Experimental design: Replication</vt:lpstr>
      <vt:lpstr>Experimental design: Sample size</vt:lpstr>
      <vt:lpstr>Experimental Design: Bias</vt:lpstr>
      <vt:lpstr>Randomisation</vt:lpstr>
      <vt:lpstr>P&amp;P: Tangible elements of the study</vt:lpstr>
      <vt:lpstr>PowerPoint Presentation</vt:lpstr>
      <vt:lpstr>Cross-sectional studies</vt:lpstr>
      <vt:lpstr>Case-Control studies</vt:lpstr>
      <vt:lpstr>Ecological/correlation studies</vt:lpstr>
      <vt:lpstr>Cohort studies</vt:lpstr>
      <vt:lpstr>Laboratory experiments</vt:lpstr>
      <vt:lpstr>Factorial experiments</vt:lpstr>
      <vt:lpstr>Randomised Control Trials</vt:lpstr>
      <vt:lpstr>Smoking and Cancer</vt:lpstr>
      <vt:lpstr>The “Big” Picture</vt:lpstr>
      <vt:lpstr>P&amp;P: Study design</vt:lpstr>
      <vt:lpstr>Rapid Project</vt:lpstr>
      <vt:lpstr>Recommended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Lena</dc:creator>
  <cp:lastModifiedBy>Kathleen O'Reilly</cp:lastModifiedBy>
  <cp:revision>478</cp:revision>
  <cp:lastPrinted>2021-10-11T09:28:38Z</cp:lastPrinted>
  <dcterms:created xsi:type="dcterms:W3CDTF">2012-03-08T14:50:02Z</dcterms:created>
  <dcterms:modified xsi:type="dcterms:W3CDTF">2022-10-16T20:53:53Z</dcterms:modified>
</cp:coreProperties>
</file>

<file path=docProps/thumbnail.jpeg>
</file>